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8"/>
  </p:notesMasterIdLst>
  <p:sldIdLst>
    <p:sldId id="2143" r:id="rId5"/>
    <p:sldId id="3578" r:id="rId6"/>
    <p:sldId id="3579" r:id="rId7"/>
    <p:sldId id="3582" r:id="rId8"/>
    <p:sldId id="3580" r:id="rId9"/>
    <p:sldId id="2819" r:id="rId10"/>
    <p:sldId id="2821" r:id="rId11"/>
    <p:sldId id="1854" r:id="rId12"/>
    <p:sldId id="3584" r:id="rId13"/>
    <p:sldId id="1936" r:id="rId14"/>
    <p:sldId id="3591" r:id="rId15"/>
    <p:sldId id="3613" r:id="rId16"/>
    <p:sldId id="3593" r:id="rId17"/>
    <p:sldId id="3594" r:id="rId18"/>
    <p:sldId id="3595" r:id="rId19"/>
    <p:sldId id="3596" r:id="rId20"/>
    <p:sldId id="3597" r:id="rId21"/>
    <p:sldId id="3598" r:id="rId22"/>
    <p:sldId id="3599" r:id="rId23"/>
    <p:sldId id="3600" r:id="rId24"/>
    <p:sldId id="3601" r:id="rId25"/>
    <p:sldId id="3602" r:id="rId26"/>
    <p:sldId id="3603" r:id="rId27"/>
    <p:sldId id="3604" r:id="rId28"/>
    <p:sldId id="3605" r:id="rId29"/>
    <p:sldId id="3606" r:id="rId30"/>
    <p:sldId id="3607" r:id="rId31"/>
    <p:sldId id="3608" r:id="rId32"/>
    <p:sldId id="3609" r:id="rId33"/>
    <p:sldId id="3610" r:id="rId34"/>
    <p:sldId id="3611" r:id="rId35"/>
    <p:sldId id="3612" r:id="rId36"/>
    <p:sldId id="2747" r:id="rId37"/>
    <p:sldId id="2291" r:id="rId38"/>
    <p:sldId id="1467" r:id="rId39"/>
    <p:sldId id="2293" r:id="rId40"/>
    <p:sldId id="1469" r:id="rId41"/>
    <p:sldId id="1466" r:id="rId42"/>
    <p:sldId id="3226" r:id="rId43"/>
    <p:sldId id="3225" r:id="rId44"/>
    <p:sldId id="2294" r:id="rId45"/>
    <p:sldId id="1473" r:id="rId46"/>
    <p:sldId id="1471" r:id="rId47"/>
    <p:sldId id="2295" r:id="rId48"/>
    <p:sldId id="2296" r:id="rId49"/>
    <p:sldId id="1476" r:id="rId50"/>
    <p:sldId id="1480" r:id="rId51"/>
    <p:sldId id="2297" r:id="rId52"/>
    <p:sldId id="1477" r:id="rId53"/>
    <p:sldId id="2298" r:id="rId54"/>
    <p:sldId id="1481" r:id="rId55"/>
    <p:sldId id="2299" r:id="rId56"/>
    <p:sldId id="1489" r:id="rId57"/>
    <p:sldId id="1485" r:id="rId58"/>
    <p:sldId id="1487" r:id="rId59"/>
    <p:sldId id="1490" r:id="rId60"/>
    <p:sldId id="1488" r:id="rId61"/>
    <p:sldId id="3229" r:id="rId62"/>
    <p:sldId id="3227" r:id="rId63"/>
    <p:sldId id="3228" r:id="rId64"/>
    <p:sldId id="3230" r:id="rId65"/>
    <p:sldId id="3236" r:id="rId66"/>
    <p:sldId id="3231" r:id="rId67"/>
    <p:sldId id="3334" r:id="rId68"/>
    <p:sldId id="3232" r:id="rId69"/>
    <p:sldId id="3258" r:id="rId70"/>
    <p:sldId id="3233" r:id="rId71"/>
    <p:sldId id="3234" r:id="rId72"/>
    <p:sldId id="3335" r:id="rId73"/>
    <p:sldId id="3235" r:id="rId74"/>
    <p:sldId id="3257" r:id="rId75"/>
    <p:sldId id="3239" r:id="rId76"/>
    <p:sldId id="3240" r:id="rId77"/>
    <p:sldId id="3241" r:id="rId78"/>
    <p:sldId id="3242" r:id="rId79"/>
    <p:sldId id="3256" r:id="rId80"/>
    <p:sldId id="3237" r:id="rId81"/>
    <p:sldId id="3238" r:id="rId82"/>
    <p:sldId id="3255" r:id="rId83"/>
    <p:sldId id="3243" r:id="rId84"/>
    <p:sldId id="3244" r:id="rId85"/>
    <p:sldId id="3245" r:id="rId86"/>
    <p:sldId id="3254" r:id="rId87"/>
    <p:sldId id="3336" r:id="rId88"/>
    <p:sldId id="3337" r:id="rId89"/>
    <p:sldId id="3246" r:id="rId90"/>
    <p:sldId id="3247" r:id="rId91"/>
    <p:sldId id="3253" r:id="rId92"/>
    <p:sldId id="3248" r:id="rId93"/>
    <p:sldId id="3251" r:id="rId94"/>
    <p:sldId id="3250" r:id="rId95"/>
    <p:sldId id="3259" r:id="rId96"/>
    <p:sldId id="3262" r:id="rId97"/>
    <p:sldId id="3207" r:id="rId98"/>
    <p:sldId id="3210" r:id="rId99"/>
    <p:sldId id="3344" r:id="rId100"/>
    <p:sldId id="3339" r:id="rId101"/>
    <p:sldId id="3342" r:id="rId102"/>
    <p:sldId id="3343" r:id="rId103"/>
    <p:sldId id="3261" r:id="rId104"/>
    <p:sldId id="3263" r:id="rId105"/>
    <p:sldId id="3264" r:id="rId106"/>
    <p:sldId id="3266" r:id="rId107"/>
    <p:sldId id="3267" r:id="rId108"/>
    <p:sldId id="3268" r:id="rId109"/>
    <p:sldId id="3270" r:id="rId110"/>
    <p:sldId id="3269" r:id="rId111"/>
    <p:sldId id="3271" r:id="rId112"/>
    <p:sldId id="3272" r:id="rId113"/>
    <p:sldId id="3273" r:id="rId114"/>
    <p:sldId id="3277" r:id="rId115"/>
    <p:sldId id="3326" r:id="rId116"/>
    <p:sldId id="3327" r:id="rId117"/>
    <p:sldId id="3328" r:id="rId118"/>
    <p:sldId id="3249" r:id="rId119"/>
    <p:sldId id="3329" r:id="rId120"/>
    <p:sldId id="3330" r:id="rId121"/>
    <p:sldId id="3331" r:id="rId122"/>
    <p:sldId id="3332" r:id="rId123"/>
    <p:sldId id="3333" r:id="rId124"/>
    <p:sldId id="3274" r:id="rId125"/>
    <p:sldId id="3275" r:id="rId126"/>
    <p:sldId id="3276" r:id="rId127"/>
    <p:sldId id="3345" r:id="rId128"/>
    <p:sldId id="3346" r:id="rId129"/>
    <p:sldId id="3280" r:id="rId130"/>
    <p:sldId id="3285" r:id="rId131"/>
    <p:sldId id="3282" r:id="rId132"/>
    <p:sldId id="3286" r:id="rId133"/>
    <p:sldId id="3287" r:id="rId134"/>
    <p:sldId id="3288" r:id="rId135"/>
    <p:sldId id="3289" r:id="rId136"/>
    <p:sldId id="3290" r:id="rId137"/>
    <p:sldId id="3291" r:id="rId138"/>
    <p:sldId id="3292" r:id="rId139"/>
    <p:sldId id="3293" r:id="rId140"/>
    <p:sldId id="3295" r:id="rId141"/>
    <p:sldId id="3296" r:id="rId142"/>
    <p:sldId id="3297" r:id="rId143"/>
    <p:sldId id="3298" r:id="rId144"/>
    <p:sldId id="3299" r:id="rId145"/>
    <p:sldId id="3308" r:id="rId146"/>
    <p:sldId id="3307" r:id="rId147"/>
    <p:sldId id="3300" r:id="rId148"/>
    <p:sldId id="3301" r:id="rId149"/>
    <p:sldId id="3309" r:id="rId150"/>
    <p:sldId id="3302" r:id="rId151"/>
    <p:sldId id="3303" r:id="rId152"/>
    <p:sldId id="3310" r:id="rId153"/>
    <p:sldId id="3311" r:id="rId154"/>
    <p:sldId id="3312" r:id="rId155"/>
    <p:sldId id="3313" r:id="rId156"/>
    <p:sldId id="3314" r:id="rId157"/>
    <p:sldId id="3315" r:id="rId158"/>
    <p:sldId id="3316" r:id="rId159"/>
    <p:sldId id="3363" r:id="rId160"/>
    <p:sldId id="3318" r:id="rId161"/>
    <p:sldId id="3319" r:id="rId162"/>
    <p:sldId id="3320" r:id="rId163"/>
    <p:sldId id="3321" r:id="rId164"/>
    <p:sldId id="3322" r:id="rId165"/>
    <p:sldId id="3323" r:id="rId166"/>
    <p:sldId id="3324" r:id="rId167"/>
    <p:sldId id="3325" r:id="rId168"/>
    <p:sldId id="3347" r:id="rId169"/>
    <p:sldId id="3348" r:id="rId170"/>
    <p:sldId id="3349" r:id="rId171"/>
    <p:sldId id="3350" r:id="rId172"/>
    <p:sldId id="3351" r:id="rId173"/>
    <p:sldId id="1698" r:id="rId174"/>
    <p:sldId id="3353" r:id="rId175"/>
    <p:sldId id="3354" r:id="rId176"/>
    <p:sldId id="1701" r:id="rId177"/>
    <p:sldId id="3355" r:id="rId178"/>
    <p:sldId id="3357" r:id="rId179"/>
    <p:sldId id="3358" r:id="rId180"/>
    <p:sldId id="3381" r:id="rId181"/>
    <p:sldId id="3383" r:id="rId182"/>
    <p:sldId id="3382" r:id="rId183"/>
    <p:sldId id="3373" r:id="rId184"/>
    <p:sldId id="3372" r:id="rId185"/>
    <p:sldId id="3375" r:id="rId186"/>
    <p:sldId id="3376" r:id="rId187"/>
    <p:sldId id="3377" r:id="rId188"/>
    <p:sldId id="3359" r:id="rId189"/>
    <p:sldId id="3360" r:id="rId190"/>
    <p:sldId id="3364" r:id="rId191"/>
    <p:sldId id="3368" r:id="rId192"/>
    <p:sldId id="3367" r:id="rId193"/>
    <p:sldId id="3365" r:id="rId194"/>
    <p:sldId id="3369" r:id="rId195"/>
    <p:sldId id="3370" r:id="rId196"/>
    <p:sldId id="2300" r:id="rId197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C29"/>
    <a:srgbClr val="F5853A"/>
    <a:srgbClr val="389954"/>
    <a:srgbClr val="47FFB5"/>
    <a:srgbClr val="CBFFFA"/>
    <a:srgbClr val="1A40C0"/>
    <a:srgbClr val="AAA6FF"/>
    <a:srgbClr val="9B072B"/>
    <a:srgbClr val="F5AD79"/>
    <a:srgbClr val="FFB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68"/>
    <p:restoredTop sz="96284"/>
  </p:normalViewPr>
  <p:slideViewPr>
    <p:cSldViewPr snapToGrid="0" snapToObjects="1">
      <p:cViewPr varScale="1">
        <p:scale>
          <a:sx n="122" d="100"/>
          <a:sy n="122" d="100"/>
        </p:scale>
        <p:origin x="232" y="39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commentAuthors" Target="commentAuthors.xml"/><Relationship Id="rId203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notesMaster" Target="notesMasters/notesMaster1.xml"/><Relationship Id="rId202" Type="http://schemas.openxmlformats.org/officeDocument/2006/relationships/theme" Target="theme/theme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err="1"/>
            <a:t>init</a:t>
          </a:r>
          <a:endParaRPr lang="en-GB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5853A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5853A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err="1"/>
            <a:t>init</a:t>
          </a:r>
          <a:endParaRPr lang="en-GB" sz="4000" kern="120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585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585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6/22/24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92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98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06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82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3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3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81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32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14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2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13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7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047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78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7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15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6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35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3016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D1837-A97D-9AE7-81BB-16F462610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ECB10C-3C11-186B-D999-3C4625D3B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8B969-0A65-DE17-F5C6-26B3083F4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1F8B6-B6A7-D2C8-9114-29E9D64F4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35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86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39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10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85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82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20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AC059-13A7-026D-6310-2EBC4F85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4374DA-BAAC-5B85-E7BF-4F6254464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069318-CEBB-4190-7ADB-E0A2ABCE8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0F7C8-087E-908A-3565-59CA1F8C5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0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45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60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59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2113-7961-D0F5-454A-8967B9A8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B6E38-085D-341E-F25E-8861D991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89CF0-4348-8FFE-0001-253C02134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3911-3ABC-AFF5-CB26-C70B0769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16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2113-7961-D0F5-454A-8967B9A8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B6E38-085D-341E-F25E-8861D991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89CF0-4348-8FFE-0001-253C02134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3911-3ABC-AFF5-CB26-C70B0769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7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078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AE0BD-0A24-1748-E572-70E134C9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FB1C5-B686-23B1-4F67-E43E9E17F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C6DC8-B4B4-5114-64CE-C4C9C245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FA5A-F8FC-F76F-0C9F-2089471AB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2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575F-EF15-0C95-B337-4D0C41C4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9356E-143E-402C-3C29-212667B5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47C70-ADC5-29E6-6359-8D74DAEB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B020-0B10-8621-FA8A-4CC54E4F1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66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575F-EF15-0C95-B337-4D0C41C4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9356E-143E-402C-3C29-212667B5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47C70-ADC5-29E6-6359-8D74DAEB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B020-0B10-8621-FA8A-4CC54E4F1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394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65C8-5097-4346-9DE1-276200C1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3815A-06CF-2AAC-3DF3-DB919786F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57C62-AD34-858C-CD19-FDF2802F9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9951-DF1A-8A78-324C-61E265BAF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25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65C8-5097-4346-9DE1-276200C1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3815A-06CF-2AAC-3DF3-DB919786F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57C62-AD34-858C-CD19-FDF2802F9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9951-DF1A-8A78-324C-61E265BAF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476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118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58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53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359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18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309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815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789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292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352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465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00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127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468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899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90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905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63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661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6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53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023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077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70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7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8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7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>
            <a:lvl1pPr>
              <a:defRPr sz="2400"/>
            </a:lvl1pPr>
          </a:lstStyle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3261674" cy="438150"/>
          </a:xfrm>
        </p:spPr>
        <p:txBody>
          <a:bodyPr/>
          <a:lstStyle/>
          <a:p>
            <a:pPr algn="l"/>
            <a:r>
              <a:rPr lang="en-GB" dirty="0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-15031" y="7786473"/>
            <a:ext cx="321454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28262" y="7779672"/>
            <a:ext cx="1992595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D73BF-CB6E-0996-4262-74F670DD5E2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279802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9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5.sv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107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109.png"/><Relationship Id="rId5" Type="http://schemas.openxmlformats.org/officeDocument/2006/relationships/image" Target="../media/image2.png"/><Relationship Id="rId10" Type="http://schemas.openxmlformats.org/officeDocument/2006/relationships/image" Target="../media/image108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Relationship Id="rId14" Type="http://schemas.openxmlformats.org/officeDocument/2006/relationships/image" Target="../media/image1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Relationship Id="rId14" Type="http://schemas.openxmlformats.org/officeDocument/2006/relationships/image" Target="../media/image1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Relationship Id="rId14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Relationship Id="rId14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1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119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25.svg"/><Relationship Id="rId14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1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openxmlformats.org/officeDocument/2006/relationships/image" Target="../media/image36.sv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openxmlformats.org/officeDocument/2006/relationships/image" Target="../media/image36.sv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openxmlformats.org/officeDocument/2006/relationships/image" Target="../media/image36.sv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openxmlformats.org/officeDocument/2006/relationships/image" Target="../media/image36.sv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sv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38.sv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1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1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6.png"/><Relationship Id="rId19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11" Type="http://schemas.openxmlformats.org/officeDocument/2006/relationships/image" Target="../media/image36.svg"/><Relationship Id="rId5" Type="http://schemas.openxmlformats.org/officeDocument/2006/relationships/image" Target="../media/image13.pn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5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11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38.svg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2.png"/><Relationship Id="rId5" Type="http://schemas.openxmlformats.org/officeDocument/2006/relationships/image" Target="../media/image49.svg"/><Relationship Id="rId10" Type="http://schemas.openxmlformats.org/officeDocument/2006/relationships/image" Target="../media/image40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6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svg"/><Relationship Id="rId10" Type="http://schemas.openxmlformats.org/officeDocument/2006/relationships/image" Target="../media/image40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4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5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25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62" y="4302049"/>
            <a:ext cx="13170419" cy="1926324"/>
          </a:xfrm>
        </p:spPr>
        <p:txBody>
          <a:bodyPr>
            <a:noAutofit/>
          </a:bodyPr>
          <a:lstStyle/>
          <a:p>
            <a:r>
              <a:rPr lang="en-US" sz="6000"/>
              <a:t>GCP </a:t>
            </a:r>
            <a:r>
              <a:rPr lang="en-US" sz="6000" dirty="0"/>
              <a:t>Terraform on Google Cloud</a:t>
            </a:r>
            <a:r>
              <a:rPr lang="en-US" sz="6000"/>
              <a:t>: DevOps SRE </a:t>
            </a:r>
            <a:r>
              <a:rPr lang="en-US" sz="6000">
                <a:solidFill>
                  <a:srgbClr val="FFFF00"/>
                </a:solidFill>
              </a:rPr>
              <a:t>30 Real-World Demos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062" y="6628271"/>
            <a:ext cx="8569236" cy="1400305"/>
          </a:xfrm>
        </p:spPr>
        <p:txBody>
          <a:bodyPr/>
          <a:lstStyle/>
          <a:p>
            <a:r>
              <a:rPr lang="en-US" dirty="0"/>
              <a:t>Kalyan Reddy Daida</a:t>
            </a:r>
          </a:p>
        </p:txBody>
      </p:sp>
    </p:spTree>
    <p:extLst>
      <p:ext uri="{BB962C8B-B14F-4D97-AF65-F5344CB8AC3E}">
        <p14:creationId xmlns:p14="http://schemas.microsoft.com/office/powerpoint/2010/main" val="139056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AAB6A2-7355-604E-94B1-C47293EC6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6276"/>
            <a:ext cx="12618720" cy="1188851"/>
          </a:xfrm>
        </p:spPr>
        <p:txBody>
          <a:bodyPr/>
          <a:lstStyle/>
          <a:p>
            <a:r>
              <a:rPr lang="en-US"/>
              <a:t>Terraform Fundamentals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B3A2AE-80D6-DFBD-8411-0D2215E0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87" y="1008689"/>
            <a:ext cx="8472697" cy="6646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DFBF5B-EBDA-97E0-62C6-B921AFD66873}"/>
              </a:ext>
            </a:extLst>
          </p:cNvPr>
          <p:cNvSpPr/>
          <p:nvPr/>
        </p:nvSpPr>
        <p:spPr>
          <a:xfrm>
            <a:off x="6835963" y="1126273"/>
            <a:ext cx="1928896" cy="6356195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25B20C-F79F-3348-8B78-A6BEBA78047D}"/>
              </a:ext>
            </a:extLst>
          </p:cNvPr>
          <p:cNvSpPr/>
          <p:nvPr/>
        </p:nvSpPr>
        <p:spPr>
          <a:xfrm>
            <a:off x="9333571" y="2955072"/>
            <a:ext cx="4851842" cy="26985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Terraform Fundamentals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(4.5 Hours)</a:t>
            </a:r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97F68-5DD8-DE83-19F9-CC2505F08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5A4F68-5D74-EC39-F700-78E4CA00CF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64B11-DD18-315F-A8E8-C27A27DAB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08" y="-219034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Load Balancing - Terminology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1C0E03-608C-D954-1AEB-0A8A062A4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61" y="860127"/>
            <a:ext cx="6167956" cy="671929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Routing Rules (Application LBs)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Path based Routing</a:t>
            </a:r>
          </a:p>
          <a:p>
            <a:pPr lvl="2"/>
            <a:r>
              <a:rPr lang="en-US" b="1" dirty="0"/>
              <a:t>App1: </a:t>
            </a:r>
            <a:r>
              <a:rPr lang="en-US" dirty="0" err="1"/>
              <a:t>stacksimplify.com</a:t>
            </a:r>
            <a:r>
              <a:rPr lang="en-US" dirty="0"/>
              <a:t>/app1</a:t>
            </a:r>
          </a:p>
          <a:p>
            <a:pPr lvl="2"/>
            <a:r>
              <a:rPr lang="en-US" b="1" dirty="0"/>
              <a:t>App2: </a:t>
            </a:r>
            <a:r>
              <a:rPr lang="en-US" dirty="0" err="1"/>
              <a:t>stacksimplify.com</a:t>
            </a:r>
            <a:r>
              <a:rPr lang="en-US" dirty="0"/>
              <a:t>/app2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Host based Routing</a:t>
            </a:r>
          </a:p>
          <a:p>
            <a:pPr lvl="2"/>
            <a:r>
              <a:rPr lang="en-US" b="1" dirty="0"/>
              <a:t>App1: </a:t>
            </a:r>
            <a:r>
              <a:rPr lang="en-US" dirty="0"/>
              <a:t>app1.stacksimplify.com</a:t>
            </a:r>
          </a:p>
          <a:p>
            <a:pPr lvl="2"/>
            <a:r>
              <a:rPr lang="en-US" b="1" dirty="0"/>
              <a:t>App2: </a:t>
            </a:r>
            <a:r>
              <a:rPr lang="en-US" dirty="0"/>
              <a:t>app2.stacksimplify.com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Rewrite the Requested URL</a:t>
            </a:r>
          </a:p>
          <a:p>
            <a:pPr lvl="2"/>
            <a:r>
              <a:rPr lang="en-US" b="1" dirty="0"/>
              <a:t>Host Rewrite: </a:t>
            </a:r>
            <a:r>
              <a:rPr lang="en-US" dirty="0"/>
              <a:t>app1.stacksimplify.com to app1.terraformguru.com</a:t>
            </a:r>
          </a:p>
          <a:p>
            <a:pPr lvl="2"/>
            <a:r>
              <a:rPr lang="en-US" b="1" dirty="0"/>
              <a:t>Path Rewrite: </a:t>
            </a:r>
            <a:r>
              <a:rPr lang="en-US" dirty="0" err="1"/>
              <a:t>stacksimplify.com</a:t>
            </a:r>
            <a:r>
              <a:rPr lang="en-US" dirty="0"/>
              <a:t>/app1 to </a:t>
            </a:r>
            <a:r>
              <a:rPr lang="en-US" dirty="0" err="1"/>
              <a:t>stacksimplify.com</a:t>
            </a:r>
            <a:r>
              <a:rPr lang="en-US" dirty="0"/>
              <a:t>/app1new</a:t>
            </a:r>
            <a:endParaRPr lang="en-US" b="1" dirty="0"/>
          </a:p>
          <a:p>
            <a:pPr lvl="1"/>
            <a:r>
              <a:rPr lang="en-IN" i="0" dirty="0">
                <a:solidFill>
                  <a:srgbClr val="0070C0"/>
                </a:solidFill>
                <a:effectLst/>
              </a:rPr>
              <a:t>Add and remove </a:t>
            </a:r>
            <a:r>
              <a:rPr lang="en-IN" i="0" dirty="0">
                <a:solidFill>
                  <a:srgbClr val="202124"/>
                </a:solidFill>
                <a:effectLst/>
              </a:rPr>
              <a:t>request and response headers</a:t>
            </a:r>
          </a:p>
          <a:p>
            <a:pPr lvl="1"/>
            <a:r>
              <a:rPr lang="en-US" dirty="0"/>
              <a:t>Configure a </a:t>
            </a:r>
            <a:r>
              <a:rPr lang="en-US" dirty="0">
                <a:solidFill>
                  <a:srgbClr val="0070C0"/>
                </a:solidFill>
              </a:rPr>
              <a:t>URL redirect</a:t>
            </a:r>
          </a:p>
          <a:p>
            <a:pPr lvl="1"/>
            <a:r>
              <a:rPr lang="en-US" dirty="0"/>
              <a:t>Many many more things we can do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03771B-243D-9CED-4F51-D069237B83D5}"/>
              </a:ext>
            </a:extLst>
          </p:cNvPr>
          <p:cNvSpPr/>
          <p:nvPr/>
        </p:nvSpPr>
        <p:spPr>
          <a:xfrm>
            <a:off x="8393988" y="2200856"/>
            <a:ext cx="1623316" cy="8322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Application Load Balancer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6A191A-A576-7EE4-93E4-CEBA50C0EDAA}"/>
              </a:ext>
            </a:extLst>
          </p:cNvPr>
          <p:cNvSpPr/>
          <p:nvPr/>
        </p:nvSpPr>
        <p:spPr>
          <a:xfrm>
            <a:off x="12604679" y="1561673"/>
            <a:ext cx="1623316" cy="8322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62EF9E7-D10A-EF21-21A0-DE5784BD8856}"/>
              </a:ext>
            </a:extLst>
          </p:cNvPr>
          <p:cNvSpPr/>
          <p:nvPr/>
        </p:nvSpPr>
        <p:spPr>
          <a:xfrm>
            <a:off x="12604679" y="2844231"/>
            <a:ext cx="1623316" cy="83220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App2</a:t>
            </a:r>
          </a:p>
        </p:txBody>
      </p:sp>
      <p:pic>
        <p:nvPicPr>
          <p:cNvPr id="10" name="Graphic 9" descr="User with solid fill">
            <a:extLst>
              <a:ext uri="{FF2B5EF4-FFF2-40B4-BE49-F238E27FC236}">
                <a16:creationId xmlns:a16="http://schemas.microsoft.com/office/drawing/2014/main" id="{0E032B3A-256C-5902-6384-796CADC43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3709" y="2197122"/>
            <a:ext cx="736934" cy="736934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D4D56D3-9467-14D2-B3B0-E1D8DE189660}"/>
              </a:ext>
            </a:extLst>
          </p:cNvPr>
          <p:cNvCxnSpPr>
            <a:stCxn id="5" idx="0"/>
            <a:endCxn id="7" idx="1"/>
          </p:cNvCxnSpPr>
          <p:nvPr/>
        </p:nvCxnSpPr>
        <p:spPr>
          <a:xfrm rot="5400000" flipH="1" flipV="1">
            <a:off x="10793623" y="389801"/>
            <a:ext cx="223079" cy="339903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A406AFC-A292-BC03-488A-1EF9BCA8B4C9}"/>
              </a:ext>
            </a:extLst>
          </p:cNvPr>
          <p:cNvCxnSpPr>
            <a:stCxn id="5" idx="2"/>
            <a:endCxn id="8" idx="1"/>
          </p:cNvCxnSpPr>
          <p:nvPr/>
        </p:nvCxnSpPr>
        <p:spPr>
          <a:xfrm rot="16200000" flipH="1">
            <a:off x="10791526" y="1447182"/>
            <a:ext cx="227272" cy="3399033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1E1752-22F4-A99A-CBAD-B214F3BE7924}"/>
              </a:ext>
            </a:extLst>
          </p:cNvPr>
          <p:cNvCxnSpPr>
            <a:cxnSpLocks/>
            <a:stCxn id="18" idx="3"/>
            <a:endCxn id="5" idx="1"/>
          </p:cNvCxnSpPr>
          <p:nvPr/>
        </p:nvCxnSpPr>
        <p:spPr>
          <a:xfrm flipV="1">
            <a:off x="7798077" y="2616960"/>
            <a:ext cx="595911" cy="54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63D6C39-E914-6339-A4F5-D8812756F660}"/>
              </a:ext>
            </a:extLst>
          </p:cNvPr>
          <p:cNvSpPr/>
          <p:nvPr/>
        </p:nvSpPr>
        <p:spPr>
          <a:xfrm>
            <a:off x="6606275" y="2149486"/>
            <a:ext cx="1191802" cy="9458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7B4017-32DB-F56D-1F3E-0B531344AF7E}"/>
              </a:ext>
            </a:extLst>
          </p:cNvPr>
          <p:cNvSpPr txBox="1"/>
          <p:nvPr/>
        </p:nvSpPr>
        <p:spPr>
          <a:xfrm>
            <a:off x="6915187" y="2812415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B718F-D3E5-FB6E-D70B-8212C551D116}"/>
              </a:ext>
            </a:extLst>
          </p:cNvPr>
          <p:cNvSpPr txBox="1"/>
          <p:nvPr/>
        </p:nvSpPr>
        <p:spPr>
          <a:xfrm>
            <a:off x="10707770" y="1554527"/>
            <a:ext cx="883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/app1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6F7332-7382-B72E-FA7C-ECBC2E564BB4}"/>
              </a:ext>
            </a:extLst>
          </p:cNvPr>
          <p:cNvSpPr txBox="1"/>
          <p:nvPr/>
        </p:nvSpPr>
        <p:spPr>
          <a:xfrm>
            <a:off x="10767325" y="2812415"/>
            <a:ext cx="883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/app2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8343893-A224-BF98-56C6-F2190E950454}"/>
              </a:ext>
            </a:extLst>
          </p:cNvPr>
          <p:cNvSpPr/>
          <p:nvPr/>
        </p:nvSpPr>
        <p:spPr>
          <a:xfrm>
            <a:off x="6525794" y="1362825"/>
            <a:ext cx="7899123" cy="2623548"/>
          </a:xfrm>
          <a:prstGeom prst="roundRect">
            <a:avLst>
              <a:gd name="adj" fmla="val 12751"/>
            </a:avLst>
          </a:prstGeom>
          <a:noFill/>
          <a:ln w="38100">
            <a:solidFill>
              <a:srgbClr val="1A4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21E587-5DB1-4B34-134B-73BD53EB9755}"/>
              </a:ext>
            </a:extLst>
          </p:cNvPr>
          <p:cNvSpPr txBox="1"/>
          <p:nvPr/>
        </p:nvSpPr>
        <p:spPr>
          <a:xfrm>
            <a:off x="9205645" y="3590041"/>
            <a:ext cx="24686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A40C0"/>
                </a:solidFill>
              </a:rPr>
              <a:t>Path-based Routing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2F76E2C-D4A3-9F85-96D1-F37854B61E84}"/>
              </a:ext>
            </a:extLst>
          </p:cNvPr>
          <p:cNvSpPr/>
          <p:nvPr/>
        </p:nvSpPr>
        <p:spPr>
          <a:xfrm>
            <a:off x="8474469" y="5057807"/>
            <a:ext cx="1623316" cy="8322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Application Load Balancer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1807F7-0D08-30DD-7D57-87E635D2DC24}"/>
              </a:ext>
            </a:extLst>
          </p:cNvPr>
          <p:cNvSpPr/>
          <p:nvPr/>
        </p:nvSpPr>
        <p:spPr>
          <a:xfrm>
            <a:off x="12685160" y="4418624"/>
            <a:ext cx="1623316" cy="8322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DCBAFAF-0B61-5176-5012-A64F2073AFBD}"/>
              </a:ext>
            </a:extLst>
          </p:cNvPr>
          <p:cNvSpPr/>
          <p:nvPr/>
        </p:nvSpPr>
        <p:spPr>
          <a:xfrm>
            <a:off x="12685160" y="5701182"/>
            <a:ext cx="1623316" cy="83220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App2</a:t>
            </a:r>
          </a:p>
        </p:txBody>
      </p:sp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333EE87B-1725-F914-C623-3A9AB6FC1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4190" y="5054073"/>
            <a:ext cx="736934" cy="736934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72537F34-0115-A5BE-48E1-32FEEC6310DB}"/>
              </a:ext>
            </a:extLst>
          </p:cNvPr>
          <p:cNvCxnSpPr>
            <a:stCxn id="27" idx="0"/>
            <a:endCxn id="28" idx="1"/>
          </p:cNvCxnSpPr>
          <p:nvPr/>
        </p:nvCxnSpPr>
        <p:spPr>
          <a:xfrm rot="5400000" flipH="1" flipV="1">
            <a:off x="10874104" y="3246752"/>
            <a:ext cx="223079" cy="339903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0DCA89C-DEA6-6ABD-8A8B-6DBA9814BC39}"/>
              </a:ext>
            </a:extLst>
          </p:cNvPr>
          <p:cNvCxnSpPr>
            <a:stCxn id="27" idx="2"/>
            <a:endCxn id="29" idx="1"/>
          </p:cNvCxnSpPr>
          <p:nvPr/>
        </p:nvCxnSpPr>
        <p:spPr>
          <a:xfrm rot="16200000" flipH="1">
            <a:off x="10872007" y="4304133"/>
            <a:ext cx="227272" cy="3399033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F780FF-F584-C013-CF4B-392B50F39719}"/>
              </a:ext>
            </a:extLst>
          </p:cNvPr>
          <p:cNvCxnSpPr>
            <a:cxnSpLocks/>
            <a:stCxn id="34" idx="3"/>
            <a:endCxn id="27" idx="1"/>
          </p:cNvCxnSpPr>
          <p:nvPr/>
        </p:nvCxnSpPr>
        <p:spPr>
          <a:xfrm flipV="1">
            <a:off x="7878558" y="5473911"/>
            <a:ext cx="595911" cy="54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8AA1BEF-E57F-9D22-DFDB-1A4AF0E2B45A}"/>
              </a:ext>
            </a:extLst>
          </p:cNvPr>
          <p:cNvSpPr/>
          <p:nvPr/>
        </p:nvSpPr>
        <p:spPr>
          <a:xfrm>
            <a:off x="6686756" y="5006437"/>
            <a:ext cx="1191802" cy="94584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95D8D0-7738-5995-20AE-4BAC5E4B7AFB}"/>
              </a:ext>
            </a:extLst>
          </p:cNvPr>
          <p:cNvSpPr txBox="1"/>
          <p:nvPr/>
        </p:nvSpPr>
        <p:spPr>
          <a:xfrm>
            <a:off x="6995668" y="5669366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5AD08F-4323-1837-B875-EF1A2FF6119F}"/>
              </a:ext>
            </a:extLst>
          </p:cNvPr>
          <p:cNvSpPr txBox="1"/>
          <p:nvPr/>
        </p:nvSpPr>
        <p:spPr>
          <a:xfrm>
            <a:off x="9610394" y="4453527"/>
            <a:ext cx="29179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app1.stacksimplify.com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7CC430-6B8D-69B1-8A80-84EB652B054C}"/>
              </a:ext>
            </a:extLst>
          </p:cNvPr>
          <p:cNvSpPr txBox="1"/>
          <p:nvPr/>
        </p:nvSpPr>
        <p:spPr>
          <a:xfrm>
            <a:off x="9749930" y="5728011"/>
            <a:ext cx="29179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app2.stacksimplify.com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C8472B4-0491-43E2-4415-F7CF2CD4E8E2}"/>
              </a:ext>
            </a:extLst>
          </p:cNvPr>
          <p:cNvSpPr/>
          <p:nvPr/>
        </p:nvSpPr>
        <p:spPr>
          <a:xfrm>
            <a:off x="6606275" y="4219776"/>
            <a:ext cx="7899123" cy="2623548"/>
          </a:xfrm>
          <a:prstGeom prst="roundRect">
            <a:avLst>
              <a:gd name="adj" fmla="val 12751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A02D0D-C96A-1A9A-6214-30B61B0AD1C4}"/>
              </a:ext>
            </a:extLst>
          </p:cNvPr>
          <p:cNvSpPr txBox="1"/>
          <p:nvPr/>
        </p:nvSpPr>
        <p:spPr>
          <a:xfrm>
            <a:off x="9286126" y="6446992"/>
            <a:ext cx="24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Host-based Routing</a:t>
            </a:r>
          </a:p>
        </p:txBody>
      </p:sp>
    </p:spTree>
    <p:extLst>
      <p:ext uri="{BB962C8B-B14F-4D97-AF65-F5344CB8AC3E}">
        <p14:creationId xmlns:p14="http://schemas.microsoft.com/office/powerpoint/2010/main" val="18078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8" grpId="0" animBg="1"/>
      <p:bldP spid="19" grpId="0"/>
      <p:bldP spid="23" grpId="0"/>
      <p:bldP spid="24" grpId="0"/>
      <p:bldP spid="25" grpId="0" animBg="1"/>
      <p:bldP spid="26" grpId="0"/>
      <p:bldP spid="27" grpId="0" animBg="1"/>
      <p:bldP spid="28" grpId="0" animBg="1"/>
      <p:bldP spid="29" grpId="0" animBg="1"/>
      <p:bldP spid="34" grpId="0" animBg="1"/>
      <p:bldP spid="35" grpId="0"/>
      <p:bldP spid="36" grpId="0"/>
      <p:bldP spid="37" grpId="0"/>
      <p:bldP spid="38" grpId="0" animBg="1"/>
      <p:bldP spid="3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C6-05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Regional </a:t>
            </a:r>
            <a:r>
              <a:rPr lang="en-US" sz="2400" dirty="0">
                <a:solidFill>
                  <a:srgbClr val="FFFF00"/>
                </a:solidFill>
              </a:rPr>
              <a:t>Static IP </a:t>
            </a:r>
            <a:r>
              <a:rPr lang="en-US" sz="2400" dirty="0"/>
              <a:t>Address and Regional </a:t>
            </a:r>
            <a:r>
              <a:rPr lang="en-US" sz="2400" dirty="0">
                <a:solidFill>
                  <a:srgbClr val="FFFF00"/>
                </a:solidFill>
              </a:rPr>
              <a:t>Health check </a:t>
            </a:r>
            <a:r>
              <a:rPr lang="en-US" sz="2400" dirty="0"/>
              <a:t>for Load Balancers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73806" y="362735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Regional </a:t>
            </a:r>
            <a:r>
              <a:rPr lang="en-US" sz="2400" dirty="0">
                <a:solidFill>
                  <a:srgbClr val="FFFF00"/>
                </a:solidFill>
              </a:rPr>
              <a:t>backend service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Regional  URL Map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85489" y="362735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85571" y="45259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Regional </a:t>
            </a:r>
            <a:r>
              <a:rPr lang="en-US" sz="2400" dirty="0">
                <a:solidFill>
                  <a:srgbClr val="FFFF00"/>
                </a:solidFill>
              </a:rPr>
              <a:t>HTTP Proxy </a:t>
            </a:r>
            <a:r>
              <a:rPr lang="en-US" sz="2400" dirty="0"/>
              <a:t>and Regional </a:t>
            </a:r>
            <a:r>
              <a:rPr lang="en-US" sz="2400" dirty="0">
                <a:solidFill>
                  <a:srgbClr val="FFFF00"/>
                </a:solidFill>
              </a:rPr>
              <a:t>forwarding rule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97254" y="45259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B5C7CF-F735-2CE7-D245-451BB06105DB}"/>
              </a:ext>
            </a:extLst>
          </p:cNvPr>
          <p:cNvSpPr/>
          <p:nvPr/>
        </p:nvSpPr>
        <p:spPr>
          <a:xfrm>
            <a:off x="7685571" y="542461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Terraform </a:t>
            </a:r>
            <a:r>
              <a:rPr lang="en-US" sz="2400" dirty="0">
                <a:solidFill>
                  <a:srgbClr val="FFFF00"/>
                </a:solidFill>
              </a:rPr>
              <a:t>Outputs</a:t>
            </a:r>
            <a:r>
              <a:rPr lang="en-US" sz="2400" dirty="0"/>
              <a:t> for Regional Application Load Balancer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8DD737-AB3E-AAAD-D010-3F7AF0B84C59}"/>
              </a:ext>
            </a:extLst>
          </p:cNvPr>
          <p:cNvSpPr/>
          <p:nvPr/>
        </p:nvSpPr>
        <p:spPr>
          <a:xfrm>
            <a:off x="6097254" y="542461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Demo: </a:t>
            </a:r>
            <a:r>
              <a:rPr lang="en-US" b="1" dirty="0"/>
              <a:t>Custom VPC + Regional MIG Public IP + </a:t>
            </a:r>
          </a:p>
          <a:p>
            <a:pPr algn="ctr"/>
            <a:r>
              <a:rPr lang="en-US" b="1" dirty="0">
                <a:solidFill>
                  <a:srgbClr val="F4A85D"/>
                </a:solidFill>
              </a:rPr>
              <a:t>Regional Application Load Balancer HTTP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6626D-14FB-E7D5-CFFF-7F8D47E1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6" y="138823"/>
            <a:ext cx="5086275" cy="74008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7E3A28-90C8-DF13-EA27-A44C5DDBD491}"/>
              </a:ext>
            </a:extLst>
          </p:cNvPr>
          <p:cNvSpPr/>
          <p:nvPr/>
        </p:nvSpPr>
        <p:spPr>
          <a:xfrm>
            <a:off x="393920" y="6096000"/>
            <a:ext cx="4598494" cy="1048966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42C115-6AD1-9A91-AFD8-000582CE7D21}"/>
              </a:ext>
            </a:extLst>
          </p:cNvPr>
          <p:cNvSpPr/>
          <p:nvPr/>
        </p:nvSpPr>
        <p:spPr>
          <a:xfrm>
            <a:off x="277678" y="2451144"/>
            <a:ext cx="2476032" cy="47073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2A2FF3-80AB-BCEE-048A-C9D1FEBDF355}"/>
              </a:ext>
            </a:extLst>
          </p:cNvPr>
          <p:cNvSpPr/>
          <p:nvPr/>
        </p:nvSpPr>
        <p:spPr>
          <a:xfrm>
            <a:off x="7686826" y="632324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Regional Proxy-only subnet </a:t>
            </a:r>
            <a:r>
              <a:rPr lang="en-US" sz="2400" dirty="0"/>
              <a:t>required for External Regional ALB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1DAA4D-7079-F9E9-CE54-F92B201420EB}"/>
              </a:ext>
            </a:extLst>
          </p:cNvPr>
          <p:cNvSpPr/>
          <p:nvPr/>
        </p:nvSpPr>
        <p:spPr>
          <a:xfrm>
            <a:off x="6098509" y="632325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</p:spTree>
    <p:extLst>
      <p:ext uri="{BB962C8B-B14F-4D97-AF65-F5344CB8AC3E}">
        <p14:creationId xmlns:p14="http://schemas.microsoft.com/office/powerpoint/2010/main" val="4857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5" grpId="0" animBg="1"/>
      <p:bldP spid="7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MIG Private IP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 (Cloud NAT + Cloud Router)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Demo-12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3427182" y="698948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rgbClr val="F4A85D"/>
                </a:solidFill>
              </a:rPr>
              <a:t>Regional MIG Private IP </a:t>
            </a:r>
            <a:r>
              <a:rPr lang="en-US" sz="2600" b="1" dirty="0"/>
              <a:t>+ </a:t>
            </a:r>
          </a:p>
          <a:p>
            <a:pPr algn="ctr"/>
            <a:r>
              <a:rPr lang="en-US" sz="2600" b="1" dirty="0"/>
              <a:t>Regional Application Load Balancer HTTP</a:t>
            </a:r>
          </a:p>
        </p:txBody>
      </p:sp>
    </p:spTree>
    <p:extLst>
      <p:ext uri="{BB962C8B-B14F-4D97-AF65-F5344CB8AC3E}">
        <p14:creationId xmlns:p14="http://schemas.microsoft.com/office/powerpoint/2010/main" val="23906940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" y="-160549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GCP Cloud Router + Cloud NAT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4"/>
            <a:ext cx="5779242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817668" y="1192918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7"/>
            <a:ext cx="5279449" cy="463711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68848" y="3685864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215302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15AEF4-1B59-99B6-0D7A-850C0EE0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7624852" cy="67192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are we going to implement?</a:t>
            </a:r>
          </a:p>
          <a:p>
            <a:r>
              <a:rPr lang="en-US" dirty="0">
                <a:solidFill>
                  <a:srgbClr val="0070C0"/>
                </a:solidFill>
              </a:rPr>
              <a:t>Remove</a:t>
            </a:r>
            <a:r>
              <a:rPr lang="en-US" dirty="0"/>
              <a:t> External IPs or public Ips to VM Instances</a:t>
            </a:r>
          </a:p>
          <a:p>
            <a:r>
              <a:rPr lang="en-US" dirty="0"/>
              <a:t>Have </a:t>
            </a:r>
            <a:r>
              <a:rPr lang="en-US" dirty="0">
                <a:solidFill>
                  <a:srgbClr val="0070C0"/>
                </a:solidFill>
              </a:rPr>
              <a:t>only private IPs </a:t>
            </a:r>
            <a:r>
              <a:rPr lang="en-US" dirty="0"/>
              <a:t>for VM instances</a:t>
            </a:r>
          </a:p>
          <a:p>
            <a:r>
              <a:rPr lang="en-US" dirty="0"/>
              <a:t>Enable </a:t>
            </a:r>
            <a:r>
              <a:rPr lang="en-US" dirty="0">
                <a:solidFill>
                  <a:srgbClr val="0070C0"/>
                </a:solidFill>
              </a:rPr>
              <a:t>outbound communication </a:t>
            </a:r>
            <a:r>
              <a:rPr lang="en-US" dirty="0"/>
              <a:t>to internet for VM instances using </a:t>
            </a:r>
            <a:r>
              <a:rPr lang="en-US" dirty="0">
                <a:solidFill>
                  <a:srgbClr val="0070C0"/>
                </a:solidFill>
              </a:rPr>
              <a:t>Cloud Router and Cloud NAT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allow health check firewall rule </a:t>
            </a:r>
            <a:r>
              <a:rPr lang="en-US" dirty="0"/>
              <a:t>from </a:t>
            </a:r>
            <a:r>
              <a:rPr lang="en-US" dirty="0">
                <a:solidFill>
                  <a:srgbClr val="0070C0"/>
                </a:solidFill>
              </a:rPr>
              <a:t>Google Health check systems CIDR IP ranges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>
            <a:off x="11361110" y="7665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0239137" y="5659084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76267" y="578565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04740" y="5761384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0239137" y="6368607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231487" y="636860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66436" y="6187940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283592" y="7288482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5938338" y="6355788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616016" cy="97804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11313900" y="4664036"/>
            <a:ext cx="1362496" cy="99504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9EE7-6FB1-D7C3-E868-EBA58ADF1FD2}"/>
              </a:ext>
            </a:extLst>
          </p:cNvPr>
          <p:cNvSpPr txBox="1"/>
          <p:nvPr/>
        </p:nvSpPr>
        <p:spPr>
          <a:xfrm>
            <a:off x="7805563" y="6642864"/>
            <a:ext cx="2342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Download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Webserver software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240869-C37A-B348-ED65-F7D984589E5C}"/>
              </a:ext>
            </a:extLst>
          </p:cNvPr>
          <p:cNvCxnSpPr>
            <a:stCxn id="76" idx="3"/>
            <a:endCxn id="62" idx="2"/>
          </p:cNvCxnSpPr>
          <p:nvPr/>
        </p:nvCxnSpPr>
        <p:spPr>
          <a:xfrm flipV="1">
            <a:off x="7611574" y="6676384"/>
            <a:ext cx="3702326" cy="330417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21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  <p:bldP spid="62" grpId="0" animBg="1"/>
      <p:bldP spid="65" grpId="0"/>
      <p:bldP spid="67" grpId="0"/>
      <p:bldP spid="72" grpId="0"/>
      <p:bldP spid="76" grpId="0" animBg="1"/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C3, C5, C6-02 to C7-02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Firewall rule </a:t>
            </a:r>
            <a:r>
              <a:rPr lang="en-US" sz="2400" dirty="0"/>
              <a:t>to allow health check for private VMs from </a:t>
            </a:r>
            <a:r>
              <a:rPr lang="en-US" sz="2400" dirty="0">
                <a:solidFill>
                  <a:srgbClr val="FFFF00"/>
                </a:solidFill>
              </a:rPr>
              <a:t>GCP Health Check CIDR ranges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73806" y="362735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health check firewall rule tag</a:t>
            </a:r>
            <a:r>
              <a:rPr lang="en-US" dirty="0"/>
              <a:t>, also update VMs to have only </a:t>
            </a:r>
            <a:r>
              <a:rPr lang="en-US" dirty="0">
                <a:solidFill>
                  <a:srgbClr val="FFFF00"/>
                </a:solidFill>
              </a:rPr>
              <a:t>private Ips </a:t>
            </a:r>
            <a:r>
              <a:rPr lang="en-US" dirty="0"/>
              <a:t>(Disable Public IP to VMs)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85489" y="362735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85571" y="45259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Cloud Router and Cloud NAT </a:t>
            </a:r>
            <a:r>
              <a:rPr lang="en-US" sz="2400" dirty="0"/>
              <a:t>for opening outbound communication to internet from GCP VMs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97254" y="45259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</a:t>
            </a:r>
            <a:r>
              <a:rPr lang="en-US" sz="2400" b="1" dirty="0">
                <a:solidFill>
                  <a:srgbClr val="F4A85D"/>
                </a:solidFill>
              </a:rPr>
              <a:t>Regional MIG Private IP </a:t>
            </a:r>
            <a:r>
              <a:rPr lang="en-US" sz="2400" b="1" dirty="0"/>
              <a:t>+ </a:t>
            </a:r>
          </a:p>
          <a:p>
            <a:pPr algn="ctr"/>
            <a:r>
              <a:rPr lang="en-US" sz="2400" b="1" dirty="0"/>
              <a:t>Regional Application Load Balancer HTTP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C51EA-C69C-3C75-06BF-74722403F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4" y="90159"/>
            <a:ext cx="4793607" cy="759341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357B0A-9DC4-E2E0-C136-32904F810F22}"/>
              </a:ext>
            </a:extLst>
          </p:cNvPr>
          <p:cNvSpPr/>
          <p:nvPr/>
        </p:nvSpPr>
        <p:spPr>
          <a:xfrm>
            <a:off x="233300" y="3627351"/>
            <a:ext cx="4598494" cy="487449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EC696F-57DD-913A-2D0F-FFED4E6A0379}"/>
              </a:ext>
            </a:extLst>
          </p:cNvPr>
          <p:cNvSpPr/>
          <p:nvPr/>
        </p:nvSpPr>
        <p:spPr>
          <a:xfrm>
            <a:off x="233300" y="2728718"/>
            <a:ext cx="3066948" cy="46312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F27665-0B7E-996F-7FF0-2D97E312EB72}"/>
              </a:ext>
            </a:extLst>
          </p:cNvPr>
          <p:cNvSpPr/>
          <p:nvPr/>
        </p:nvSpPr>
        <p:spPr>
          <a:xfrm>
            <a:off x="233300" y="6729033"/>
            <a:ext cx="4598494" cy="487449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2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8" grpId="0" animBg="1"/>
      <p:bldP spid="9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MIG Update Policy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Demo-13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2956439" y="6755762"/>
            <a:ext cx="9022321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chemeClr val="bg1"/>
                </a:solidFill>
              </a:rPr>
              <a:t>Regional MIG Private IP </a:t>
            </a:r>
            <a:r>
              <a:rPr lang="en-US" sz="2600" b="1" dirty="0"/>
              <a:t>+ </a:t>
            </a:r>
          </a:p>
          <a:p>
            <a:pPr algn="ctr"/>
            <a:r>
              <a:rPr lang="en-US" sz="2600" b="1" dirty="0"/>
              <a:t>Regional Application Load Balancer HTTP + </a:t>
            </a:r>
            <a:r>
              <a:rPr lang="en-US" sz="2600" b="1" dirty="0">
                <a:solidFill>
                  <a:srgbClr val="F4A85D"/>
                </a:solidFill>
              </a:rPr>
              <a:t>MIG Update Policy</a:t>
            </a:r>
          </a:p>
        </p:txBody>
      </p:sp>
    </p:spTree>
    <p:extLst>
      <p:ext uri="{BB962C8B-B14F-4D97-AF65-F5344CB8AC3E}">
        <p14:creationId xmlns:p14="http://schemas.microsoft.com/office/powerpoint/2010/main" val="41479017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50" y="-53901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GCP MIG Update Policy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4"/>
            <a:ext cx="5779242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817668" y="1192918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7"/>
            <a:ext cx="5279449" cy="463711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58311" y="3244707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215302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15AEF4-1B59-99B6-0D7A-850C0EE0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7624852" cy="67192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are we going to implement?</a:t>
            </a:r>
          </a:p>
          <a:p>
            <a:r>
              <a:rPr lang="en-US" b="1" dirty="0"/>
              <a:t>Step-01: </a:t>
            </a:r>
            <a:r>
              <a:rPr lang="en-US" dirty="0"/>
              <a:t>Add </a:t>
            </a:r>
            <a:r>
              <a:rPr lang="en-US" dirty="0" err="1">
                <a:solidFill>
                  <a:srgbClr val="0070C0"/>
                </a:solidFill>
              </a:rPr>
              <a:t>update_policy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block with required settings in MIG</a:t>
            </a:r>
          </a:p>
          <a:p>
            <a:r>
              <a:rPr lang="en-US" b="1" dirty="0"/>
              <a:t>Step-02: </a:t>
            </a:r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new VM instance </a:t>
            </a:r>
            <a:r>
              <a:rPr lang="en-US" dirty="0"/>
              <a:t>template with </a:t>
            </a:r>
            <a:r>
              <a:rPr lang="en-US" dirty="0">
                <a:solidFill>
                  <a:srgbClr val="0070C0"/>
                </a:solidFill>
              </a:rPr>
              <a:t>new V2 version of startup-script</a:t>
            </a:r>
          </a:p>
          <a:p>
            <a:r>
              <a:rPr lang="en-US" b="1" dirty="0"/>
              <a:t>Step-03: </a:t>
            </a:r>
            <a:r>
              <a:rPr lang="en-US" dirty="0"/>
              <a:t>Update MIG with </a:t>
            </a:r>
            <a:r>
              <a:rPr lang="en-US" dirty="0">
                <a:solidFill>
                  <a:srgbClr val="0070C0"/>
                </a:solidFill>
              </a:rPr>
              <a:t>v2 version </a:t>
            </a:r>
            <a:r>
              <a:rPr lang="en-US" dirty="0"/>
              <a:t>of instance template in version block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>
            <a:off x="11361110" y="7665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0239137" y="5659084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76267" y="578565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04740" y="5761384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0239137" y="6368607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231487" y="636860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7667" y="5340036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514823" y="6440578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6169569" y="5507884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90444B-D2EE-CFFE-5B20-75C5C454E0A0}"/>
              </a:ext>
            </a:extLst>
          </p:cNvPr>
          <p:cNvCxnSpPr>
            <a:stCxn id="76" idx="3"/>
            <a:endCxn id="62" idx="1"/>
          </p:cNvCxnSpPr>
          <p:nvPr/>
        </p:nvCxnSpPr>
        <p:spPr>
          <a:xfrm>
            <a:off x="7842805" y="6158897"/>
            <a:ext cx="2396332" cy="883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616016" cy="97804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11313900" y="4664036"/>
            <a:ext cx="1362496" cy="99504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7A73F2E-DF6C-B007-698F-F2A89953BA1A}"/>
              </a:ext>
            </a:extLst>
          </p:cNvPr>
          <p:cNvSpPr/>
          <p:nvPr/>
        </p:nvSpPr>
        <p:spPr>
          <a:xfrm>
            <a:off x="10456163" y="3939503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</a:t>
            </a:r>
          </a:p>
          <a:p>
            <a:pPr algn="ctr"/>
            <a:r>
              <a:rPr lang="en-US" b="1" dirty="0"/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39376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C6-02, C6-04 to C8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V2 version of application: </a:t>
            </a:r>
            <a:r>
              <a:rPr lang="en-US" sz="2400" dirty="0">
                <a:solidFill>
                  <a:srgbClr val="FFFF00"/>
                </a:solidFill>
              </a:rPr>
              <a:t>v2-app1-webserver-install.sh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73806" y="362735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new </a:t>
            </a:r>
            <a:r>
              <a:rPr lang="en-US" sz="2400" dirty="0">
                <a:solidFill>
                  <a:srgbClr val="FFFF00"/>
                </a:solidFill>
              </a:rPr>
              <a:t>VM Instance template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FF00"/>
                </a:solidFill>
              </a:rPr>
              <a:t>v2-app1-webserver-install.sh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85489" y="362735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85571" y="45259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version block in </a:t>
            </a:r>
            <a:r>
              <a:rPr lang="en-US" sz="2400" dirty="0" err="1">
                <a:solidFill>
                  <a:srgbClr val="FFFF00"/>
                </a:solidFill>
              </a:rPr>
              <a:t>mig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FF00"/>
                </a:solidFill>
              </a:rPr>
              <a:t>v2</a:t>
            </a:r>
            <a:r>
              <a:rPr lang="en-US" sz="2400" dirty="0"/>
              <a:t> version of instance template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97254" y="45259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</a:t>
            </a:r>
            <a:r>
              <a:rPr lang="en-US" sz="2400" b="1" dirty="0">
                <a:solidFill>
                  <a:schemeClr val="bg1"/>
                </a:solidFill>
              </a:rPr>
              <a:t>Regional MIG Private IP </a:t>
            </a:r>
            <a:r>
              <a:rPr lang="en-US" sz="2400" b="1" dirty="0"/>
              <a:t>+ </a:t>
            </a:r>
          </a:p>
          <a:p>
            <a:pPr algn="ctr"/>
            <a:r>
              <a:rPr lang="en-US" sz="2400" b="1" dirty="0"/>
              <a:t>Regional Application Load Balancer HTTP + </a:t>
            </a:r>
            <a:r>
              <a:rPr lang="en-US" sz="2400" b="1" dirty="0">
                <a:solidFill>
                  <a:srgbClr val="F4A85D"/>
                </a:solidFill>
              </a:rPr>
              <a:t>MIG Update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610F4-2F71-0D96-82F9-A29C380FF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8750"/>
            <a:ext cx="4425767" cy="751380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7F19F4-EDC8-66DC-2A1D-48B84AC018F6}"/>
              </a:ext>
            </a:extLst>
          </p:cNvPr>
          <p:cNvSpPr/>
          <p:nvPr/>
        </p:nvSpPr>
        <p:spPr>
          <a:xfrm>
            <a:off x="296361" y="6473785"/>
            <a:ext cx="4128494" cy="368449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6FCF45E-26E9-7D6E-3796-4B1CB16E4E3B}"/>
              </a:ext>
            </a:extLst>
          </p:cNvPr>
          <p:cNvSpPr/>
          <p:nvPr/>
        </p:nvSpPr>
        <p:spPr>
          <a:xfrm>
            <a:off x="296361" y="4083270"/>
            <a:ext cx="3098480" cy="368449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D2A531-EFDD-D53C-4A7D-A105D702AE36}"/>
              </a:ext>
            </a:extLst>
          </p:cNvPr>
          <p:cNvSpPr/>
          <p:nvPr/>
        </p:nvSpPr>
        <p:spPr>
          <a:xfrm>
            <a:off x="296361" y="7231880"/>
            <a:ext cx="3750122" cy="368449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2AE7DD-EE9C-2CEE-7AB4-0B8F1BDB8EEB}"/>
              </a:ext>
            </a:extLst>
          </p:cNvPr>
          <p:cNvSpPr/>
          <p:nvPr/>
        </p:nvSpPr>
        <p:spPr>
          <a:xfrm>
            <a:off x="7662041" y="542461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Add </a:t>
            </a:r>
            <a:r>
              <a:rPr lang="en-US" sz="2400" dirty="0" err="1">
                <a:solidFill>
                  <a:srgbClr val="FFFF00"/>
                </a:solidFill>
              </a:rPr>
              <a:t>update_policy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block for MIG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184ABE-4671-D05A-2807-86CC396827C1}"/>
              </a:ext>
            </a:extLst>
          </p:cNvPr>
          <p:cNvSpPr/>
          <p:nvPr/>
        </p:nvSpPr>
        <p:spPr>
          <a:xfrm>
            <a:off x="6073724" y="542461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</p:spTree>
    <p:extLst>
      <p:ext uri="{BB962C8B-B14F-4D97-AF65-F5344CB8AC3E}">
        <p14:creationId xmlns:p14="http://schemas.microsoft.com/office/powerpoint/2010/main" val="207235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6" grpId="0" animBg="1"/>
      <p:bldP spid="13" grpId="0" animBg="1"/>
      <p:bldP spid="14" grpId="0" animBg="1"/>
      <p:bldP spid="21" grpId="0" animBg="1"/>
      <p:bldP spid="2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 Load Balancer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Self-Signed SSL using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GCP Certificate Manager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Demo-14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2956439" y="6989482"/>
            <a:ext cx="9022321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chemeClr val="bg1"/>
                </a:solidFill>
              </a:rPr>
              <a:t>Regional MIG Private IP </a:t>
            </a:r>
            <a:r>
              <a:rPr lang="en-US" sz="2600" b="1" dirty="0"/>
              <a:t>+ </a:t>
            </a:r>
          </a:p>
          <a:p>
            <a:pPr algn="ctr"/>
            <a:r>
              <a:rPr lang="en-US" sz="2600" b="1" dirty="0"/>
              <a:t>Regional Application Load Balancer HTTPS + </a:t>
            </a:r>
            <a:r>
              <a:rPr lang="en-US" sz="2600" b="1" dirty="0">
                <a:solidFill>
                  <a:srgbClr val="F4A85D"/>
                </a:solidFill>
              </a:rPr>
              <a:t>Self-signed SSL</a:t>
            </a:r>
          </a:p>
        </p:txBody>
      </p:sp>
    </p:spTree>
    <p:extLst>
      <p:ext uri="{BB962C8B-B14F-4D97-AF65-F5344CB8AC3E}">
        <p14:creationId xmlns:p14="http://schemas.microsoft.com/office/powerpoint/2010/main" val="36301094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48736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GCP Load Balancer Self-signed SSL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4"/>
            <a:ext cx="5779242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955369" y="1204859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7"/>
            <a:ext cx="5279449" cy="463711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58311" y="3244707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215302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15AEF4-1B59-99B6-0D7A-850C0EE0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7624852" cy="67192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are we going to implement?</a:t>
            </a:r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0070C0"/>
                </a:solidFill>
              </a:rPr>
              <a:t>HTTPS load balancer </a:t>
            </a:r>
            <a:r>
              <a:rPr lang="en-US" dirty="0"/>
              <a:t>using self-signed SSL certificates with </a:t>
            </a:r>
            <a:r>
              <a:rPr lang="en-US" dirty="0">
                <a:solidFill>
                  <a:srgbClr val="0070C0"/>
                </a:solidFill>
              </a:rPr>
              <a:t>GCP certificate manager</a:t>
            </a:r>
          </a:p>
          <a:p>
            <a:r>
              <a:rPr lang="en-US" dirty="0"/>
              <a:t>Implement </a:t>
            </a:r>
            <a:r>
              <a:rPr lang="en-US" dirty="0">
                <a:solidFill>
                  <a:srgbClr val="0070C0"/>
                </a:solidFill>
              </a:rPr>
              <a:t>HTTP to HTTPS </a:t>
            </a:r>
            <a:r>
              <a:rPr lang="en-US" dirty="0"/>
              <a:t>redirect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9975003" y="34885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0239137" y="5659084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76267" y="578565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04740" y="5761384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0239137" y="6368607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231487" y="636860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7667" y="5340036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514823" y="6440578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6169569" y="5507884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90444B-D2EE-CFFE-5B20-75C5C454E0A0}"/>
              </a:ext>
            </a:extLst>
          </p:cNvPr>
          <p:cNvCxnSpPr>
            <a:stCxn id="76" idx="3"/>
            <a:endCxn id="62" idx="1"/>
          </p:cNvCxnSpPr>
          <p:nvPr/>
        </p:nvCxnSpPr>
        <p:spPr>
          <a:xfrm>
            <a:off x="7842805" y="6158897"/>
            <a:ext cx="2396332" cy="883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616016" cy="97804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11313900" y="4664036"/>
            <a:ext cx="1362496" cy="99504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7A73F2E-DF6C-B007-698F-F2A89953BA1A}"/>
              </a:ext>
            </a:extLst>
          </p:cNvPr>
          <p:cNvSpPr/>
          <p:nvPr/>
        </p:nvSpPr>
        <p:spPr>
          <a:xfrm>
            <a:off x="10456163" y="3939503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</a:t>
            </a:r>
          </a:p>
          <a:p>
            <a:pPr algn="ctr"/>
            <a:r>
              <a:rPr lang="en-US" b="1" dirty="0"/>
              <a:t>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10978464" y="555504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CE8B50-D7B8-0D64-835B-4CFB375F1BCD}"/>
              </a:ext>
            </a:extLst>
          </p:cNvPr>
          <p:cNvSpPr/>
          <p:nvPr/>
        </p:nvSpPr>
        <p:spPr>
          <a:xfrm>
            <a:off x="12618305" y="5629276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D2E494-F06C-7D81-AE9E-1A409FCF7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79010" y="5676215"/>
            <a:ext cx="748054" cy="5440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E3A6837-4147-5322-FFAC-B7E1098BD3B6}"/>
              </a:ext>
            </a:extLst>
          </p:cNvPr>
          <p:cNvSpPr txBox="1"/>
          <p:nvPr/>
        </p:nvSpPr>
        <p:spPr>
          <a:xfrm>
            <a:off x="12720919" y="6175906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41EEA5-3D20-20AD-6332-FCAD04E98F5D}"/>
              </a:ext>
            </a:extLst>
          </p:cNvPr>
          <p:cNvSpPr txBox="1"/>
          <p:nvPr/>
        </p:nvSpPr>
        <p:spPr>
          <a:xfrm flipH="1">
            <a:off x="11329214" y="-28395"/>
            <a:ext cx="218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A33F338-612C-6D34-097F-0DC5F194528C}"/>
              </a:ext>
            </a:extLst>
          </p:cNvPr>
          <p:cNvSpPr/>
          <p:nvPr/>
        </p:nvSpPr>
        <p:spPr>
          <a:xfrm>
            <a:off x="11524002" y="6706975"/>
            <a:ext cx="2295218" cy="47773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Self-signed SSL Certificates</a:t>
            </a:r>
          </a:p>
        </p:txBody>
      </p:sp>
    </p:spTree>
    <p:extLst>
      <p:ext uri="{BB962C8B-B14F-4D97-AF65-F5344CB8AC3E}">
        <p14:creationId xmlns:p14="http://schemas.microsoft.com/office/powerpoint/2010/main" val="351146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7" grpId="0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" y="28826"/>
            <a:ext cx="10567068" cy="517904"/>
          </a:xfrm>
        </p:spPr>
        <p:txBody>
          <a:bodyPr>
            <a:noAutofit/>
          </a:bodyPr>
          <a:lstStyle/>
          <a:p>
            <a:pPr algn="l"/>
            <a:r>
              <a:rPr lang="en-US" sz="4000"/>
              <a:t>GCP External Regional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7656" y="541505"/>
            <a:ext cx="14472744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56" y="43815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351801" y="888448"/>
            <a:ext cx="1401147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338913" y="897826"/>
            <a:ext cx="2402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515007" y="1181824"/>
            <a:ext cx="13694153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077276" y="1230369"/>
            <a:ext cx="1144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29" y="127525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693684" y="2078085"/>
            <a:ext cx="13190482" cy="5141624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696831" y="2078084"/>
            <a:ext cx="16871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8"/>
            <a:ext cx="4971142" cy="4197597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06143" y="2853199"/>
            <a:ext cx="22559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74" name="Google Shape;699;p35">
            <a:extLst>
              <a:ext uri="{FF2B5EF4-FFF2-40B4-BE49-F238E27FC236}">
                <a16:creationId xmlns:a16="http://schemas.microsoft.com/office/drawing/2014/main" id="{BEB4EE26-E8A3-FCF0-B607-4E6191133875}"/>
              </a:ext>
            </a:extLst>
          </p:cNvPr>
          <p:cNvSpPr/>
          <p:nvPr/>
        </p:nvSpPr>
        <p:spPr>
          <a:xfrm>
            <a:off x="9070709" y="4908888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4428DD-2871-80F4-788E-49864CA11B78}"/>
              </a:ext>
            </a:extLst>
          </p:cNvPr>
          <p:cNvSpPr txBox="1"/>
          <p:nvPr/>
        </p:nvSpPr>
        <p:spPr>
          <a:xfrm>
            <a:off x="9143341" y="4941140"/>
            <a:ext cx="11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us-central1-f</a:t>
            </a:r>
          </a:p>
        </p:txBody>
      </p:sp>
      <p:sp>
        <p:nvSpPr>
          <p:cNvPr id="78" name="Google Shape;540;p32">
            <a:extLst>
              <a:ext uri="{FF2B5EF4-FFF2-40B4-BE49-F238E27FC236}">
                <a16:creationId xmlns:a16="http://schemas.microsoft.com/office/drawing/2014/main" id="{D4C82A8B-1A63-0409-C0A5-4E6AA9558855}"/>
              </a:ext>
            </a:extLst>
          </p:cNvPr>
          <p:cNvSpPr/>
          <p:nvPr/>
        </p:nvSpPr>
        <p:spPr>
          <a:xfrm>
            <a:off x="9389752" y="551849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198;p23">
            <a:extLst>
              <a:ext uri="{FF2B5EF4-FFF2-40B4-BE49-F238E27FC236}">
                <a16:creationId xmlns:a16="http://schemas.microsoft.com/office/drawing/2014/main" id="{585284D1-854F-4A01-9319-F5E390C616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0959" y="5605064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699719A-1935-986B-754A-B8340F4F402A}"/>
              </a:ext>
            </a:extLst>
          </p:cNvPr>
          <p:cNvSpPr txBox="1"/>
          <p:nvPr/>
        </p:nvSpPr>
        <p:spPr>
          <a:xfrm>
            <a:off x="9394036" y="606126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VM4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3659275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083077" y="6470080"/>
            <a:ext cx="227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Instance Group: 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0519067" y="3215371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0570860" y="3247623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0850705" y="380519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7628" y="389075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0850705" y="434695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3A861FD1-3A63-D5F2-980F-D7DE2F855784}"/>
              </a:ext>
            </a:extLst>
          </p:cNvPr>
          <p:cNvSpPr/>
          <p:nvPr/>
        </p:nvSpPr>
        <p:spPr>
          <a:xfrm>
            <a:off x="12018890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E052B5-D3F9-DB15-E56D-E73B5AC8C7E8}"/>
              </a:ext>
            </a:extLst>
          </p:cNvPr>
          <p:cNvSpPr txBox="1"/>
          <p:nvPr/>
        </p:nvSpPr>
        <p:spPr>
          <a:xfrm>
            <a:off x="12080301" y="3245032"/>
            <a:ext cx="11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us-central1-c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461DD2C1-6599-7DE3-09A6-0DB4D1EBEF41}"/>
              </a:ext>
            </a:extLst>
          </p:cNvPr>
          <p:cNvSpPr/>
          <p:nvPr/>
        </p:nvSpPr>
        <p:spPr>
          <a:xfrm>
            <a:off x="12350528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C2C15477-808B-B46A-0BBF-0859BCC9FC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7451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F92414-6804-731A-A2DD-5058F97A9268}"/>
              </a:ext>
            </a:extLst>
          </p:cNvPr>
          <p:cNvSpPr txBox="1"/>
          <p:nvPr/>
        </p:nvSpPr>
        <p:spPr>
          <a:xfrm>
            <a:off x="12350528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VM3</a:t>
            </a:r>
          </a:p>
        </p:txBody>
      </p:sp>
      <p:sp>
        <p:nvSpPr>
          <p:cNvPr id="34" name="Google Shape;699;p35">
            <a:extLst>
              <a:ext uri="{FF2B5EF4-FFF2-40B4-BE49-F238E27FC236}">
                <a16:creationId xmlns:a16="http://schemas.microsoft.com/office/drawing/2014/main" id="{842EF02C-8352-5E63-3E4E-9A8C14583340}"/>
              </a:ext>
            </a:extLst>
          </p:cNvPr>
          <p:cNvSpPr/>
          <p:nvPr/>
        </p:nvSpPr>
        <p:spPr>
          <a:xfrm>
            <a:off x="10569882" y="4919421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AD61DF-C322-034D-2E1C-867E552288BF}"/>
              </a:ext>
            </a:extLst>
          </p:cNvPr>
          <p:cNvSpPr txBox="1"/>
          <p:nvPr/>
        </p:nvSpPr>
        <p:spPr>
          <a:xfrm>
            <a:off x="10625682" y="4951673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0BACC31F-E8C7-9E89-0E8B-12C898DF751F}"/>
              </a:ext>
            </a:extLst>
          </p:cNvPr>
          <p:cNvSpPr/>
          <p:nvPr/>
        </p:nvSpPr>
        <p:spPr>
          <a:xfrm>
            <a:off x="10901520" y="550924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198;p23">
            <a:extLst>
              <a:ext uri="{FF2B5EF4-FFF2-40B4-BE49-F238E27FC236}">
                <a16:creationId xmlns:a16="http://schemas.microsoft.com/office/drawing/2014/main" id="{7C39FB57-D201-2CBB-D95F-D1CC7D99A23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8443" y="559480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01BDD4F-4059-3F96-2754-DE189CBE99A0}"/>
              </a:ext>
            </a:extLst>
          </p:cNvPr>
          <p:cNvSpPr txBox="1"/>
          <p:nvPr/>
        </p:nvSpPr>
        <p:spPr>
          <a:xfrm>
            <a:off x="10901520" y="605100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VM5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828AA4BA-28CE-2459-4C88-E1FD32822699}"/>
              </a:ext>
            </a:extLst>
          </p:cNvPr>
          <p:cNvSpPr/>
          <p:nvPr/>
        </p:nvSpPr>
        <p:spPr>
          <a:xfrm>
            <a:off x="12013244" y="491326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C6EF42-E0F3-CC3F-EE9E-0CA1636C2032}"/>
              </a:ext>
            </a:extLst>
          </p:cNvPr>
          <p:cNvSpPr txBox="1"/>
          <p:nvPr/>
        </p:nvSpPr>
        <p:spPr>
          <a:xfrm>
            <a:off x="12069044" y="4945515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41" name="Google Shape;540;p32">
            <a:extLst>
              <a:ext uri="{FF2B5EF4-FFF2-40B4-BE49-F238E27FC236}">
                <a16:creationId xmlns:a16="http://schemas.microsoft.com/office/drawing/2014/main" id="{8C65D6EA-AA90-CDA8-F7E3-EAE4BA1D1A7C}"/>
              </a:ext>
            </a:extLst>
          </p:cNvPr>
          <p:cNvSpPr/>
          <p:nvPr/>
        </p:nvSpPr>
        <p:spPr>
          <a:xfrm>
            <a:off x="12344882" y="550308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8;p23">
            <a:extLst>
              <a:ext uri="{FF2B5EF4-FFF2-40B4-BE49-F238E27FC236}">
                <a16:creationId xmlns:a16="http://schemas.microsoft.com/office/drawing/2014/main" id="{FD29EC80-2869-8624-950E-C4B0516D4D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1805" y="558864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394337-3FE7-25F5-17AB-AE573B80E9AE}"/>
              </a:ext>
            </a:extLst>
          </p:cNvPr>
          <p:cNvSpPr txBox="1"/>
          <p:nvPr/>
        </p:nvSpPr>
        <p:spPr>
          <a:xfrm>
            <a:off x="12344882" y="604484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VM6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7164" y="1263301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0753" y="1273556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2068042" y="1729897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3228922" y="1739862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089953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C32325-4030-3613-4D00-3636180A624E}"/>
              </a:ext>
            </a:extLst>
          </p:cNvPr>
          <p:cNvSpPr/>
          <p:nvPr/>
        </p:nvSpPr>
        <p:spPr>
          <a:xfrm>
            <a:off x="914400" y="2877588"/>
            <a:ext cx="7698790" cy="41641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573;p32">
            <a:extLst>
              <a:ext uri="{FF2B5EF4-FFF2-40B4-BE49-F238E27FC236}">
                <a16:creationId xmlns:a16="http://schemas.microsoft.com/office/drawing/2014/main" id="{CC7E8A18-531E-E4B4-DBDE-5DFCA509FF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916" y="2950273"/>
            <a:ext cx="588146" cy="46691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44E5E5B-B6C4-F5B8-7790-BEA8EC6868C3}"/>
              </a:ext>
            </a:extLst>
          </p:cNvPr>
          <p:cNvSpPr txBox="1"/>
          <p:nvPr/>
        </p:nvSpPr>
        <p:spPr>
          <a:xfrm>
            <a:off x="1555421" y="2928290"/>
            <a:ext cx="1353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Load Balancer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1F720D5-B20F-1E64-BE38-D4E781C264C3}"/>
              </a:ext>
            </a:extLst>
          </p:cNvPr>
          <p:cNvSpPr/>
          <p:nvPr/>
        </p:nvSpPr>
        <p:spPr>
          <a:xfrm>
            <a:off x="3904514" y="3015177"/>
            <a:ext cx="2790576" cy="8040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Forwarding Rule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(Regional)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FB48DE1-AD23-4E36-47B6-764120533BCF}"/>
              </a:ext>
            </a:extLst>
          </p:cNvPr>
          <p:cNvSpPr/>
          <p:nvPr/>
        </p:nvSpPr>
        <p:spPr>
          <a:xfrm>
            <a:off x="3904514" y="5086779"/>
            <a:ext cx="2790576" cy="8040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URL Map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(Regional)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6AC9A2C-F5DC-C7E4-224E-C6FBAF43CA77}"/>
              </a:ext>
            </a:extLst>
          </p:cNvPr>
          <p:cNvSpPr/>
          <p:nvPr/>
        </p:nvSpPr>
        <p:spPr>
          <a:xfrm>
            <a:off x="3904514" y="4050978"/>
            <a:ext cx="2790576" cy="8040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Target HTTP Proxy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(Regional)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346A3A8-C756-9FDB-D257-A22E5DD62642}"/>
              </a:ext>
            </a:extLst>
          </p:cNvPr>
          <p:cNvSpPr/>
          <p:nvPr/>
        </p:nvSpPr>
        <p:spPr>
          <a:xfrm>
            <a:off x="3904514" y="6120844"/>
            <a:ext cx="2790576" cy="8040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Backend Service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(Regional)</a:t>
            </a:r>
          </a:p>
        </p:txBody>
      </p:sp>
      <p:sp>
        <p:nvSpPr>
          <p:cNvPr id="61" name="Google Shape;702;p35">
            <a:extLst>
              <a:ext uri="{FF2B5EF4-FFF2-40B4-BE49-F238E27FC236}">
                <a16:creationId xmlns:a16="http://schemas.microsoft.com/office/drawing/2014/main" id="{28D43AA6-FD58-97A0-C884-32F8BDBDC3E5}"/>
              </a:ext>
            </a:extLst>
          </p:cNvPr>
          <p:cNvSpPr/>
          <p:nvPr/>
        </p:nvSpPr>
        <p:spPr>
          <a:xfrm>
            <a:off x="8744858" y="2167601"/>
            <a:ext cx="4971142" cy="61007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C5A135-6DA2-5094-4C18-2E6A046B93EF}"/>
              </a:ext>
            </a:extLst>
          </p:cNvPr>
          <p:cNvSpPr txBox="1"/>
          <p:nvPr/>
        </p:nvSpPr>
        <p:spPr>
          <a:xfrm>
            <a:off x="8706143" y="2147056"/>
            <a:ext cx="30728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/>
              <a:t>Subnet: us-centra1-subnet-proxyonly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844AB0-4E29-8985-051B-A7F219BE4E33}"/>
              </a:ext>
            </a:extLst>
          </p:cNvPr>
          <p:cNvSpPr txBox="1"/>
          <p:nvPr/>
        </p:nvSpPr>
        <p:spPr>
          <a:xfrm>
            <a:off x="9637991" y="2388954"/>
            <a:ext cx="344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/>
              <a:t>Proxy-Only Subnet (Regional)</a:t>
            </a:r>
          </a:p>
        </p:txBody>
      </p:sp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A4E7F984-8016-3192-4F1B-675472A67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817" y="-37237"/>
            <a:ext cx="599341" cy="59934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CD55F4D-FDE5-092E-EA23-4D87286EDFCE}"/>
              </a:ext>
            </a:extLst>
          </p:cNvPr>
          <p:cNvSpPr txBox="1"/>
          <p:nvPr/>
        </p:nvSpPr>
        <p:spPr>
          <a:xfrm>
            <a:off x="11296088" y="10992"/>
            <a:ext cx="833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Users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27A756C1-BE59-A453-8CB9-E92798F3E7C5}"/>
              </a:ext>
            </a:extLst>
          </p:cNvPr>
          <p:cNvCxnSpPr>
            <a:stCxn id="64" idx="2"/>
            <a:endCxn id="56" idx="0"/>
          </p:cNvCxnSpPr>
          <p:nvPr/>
        </p:nvCxnSpPr>
        <p:spPr>
          <a:xfrm rot="5400000">
            <a:off x="7014609" y="-1152703"/>
            <a:ext cx="2453073" cy="588268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483800-3594-569F-B0F9-9DC9BFB0BE94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5299802" y="3819205"/>
            <a:ext cx="0" cy="2317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E5AC12-1C97-5C1E-E7F6-29BBF5CE48D5}"/>
              </a:ext>
            </a:extLst>
          </p:cNvPr>
          <p:cNvCxnSpPr>
            <a:stCxn id="58" idx="2"/>
            <a:endCxn id="57" idx="0"/>
          </p:cNvCxnSpPr>
          <p:nvPr/>
        </p:nvCxnSpPr>
        <p:spPr>
          <a:xfrm>
            <a:off x="5299802" y="4855006"/>
            <a:ext cx="0" cy="2317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28D6A02-1542-FBAE-DA95-F8197928AD51}"/>
              </a:ext>
            </a:extLst>
          </p:cNvPr>
          <p:cNvCxnSpPr>
            <a:stCxn id="57" idx="2"/>
            <a:endCxn id="59" idx="0"/>
          </p:cNvCxnSpPr>
          <p:nvPr/>
        </p:nvCxnSpPr>
        <p:spPr>
          <a:xfrm>
            <a:off x="5299802" y="5890807"/>
            <a:ext cx="0" cy="2300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176E6355-FAB9-080C-17E6-4F89543B3A4F}"/>
              </a:ext>
            </a:extLst>
          </p:cNvPr>
          <p:cNvCxnSpPr>
            <a:cxnSpLocks/>
            <a:stCxn id="59" idx="3"/>
            <a:endCxn id="5" idx="1"/>
          </p:cNvCxnSpPr>
          <p:nvPr/>
        </p:nvCxnSpPr>
        <p:spPr>
          <a:xfrm flipV="1">
            <a:off x="6695090" y="4960021"/>
            <a:ext cx="2281531" cy="156283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649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C6-05, C8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self signed SSL </a:t>
            </a:r>
            <a:r>
              <a:rPr lang="en-US" sz="2400" dirty="0">
                <a:solidFill>
                  <a:srgbClr val="FFFF00"/>
                </a:solidFill>
              </a:rPr>
              <a:t>private key and certificate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73806" y="362735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self-signed SSL certificate object </a:t>
            </a:r>
            <a:r>
              <a:rPr lang="en-US" sz="2400" dirty="0"/>
              <a:t>using certificate manager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85489" y="362735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85571" y="45259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Comment HTTP proxy, create </a:t>
            </a:r>
            <a:r>
              <a:rPr lang="en-US" sz="2400" dirty="0">
                <a:solidFill>
                  <a:srgbClr val="FFFF00"/>
                </a:solidFill>
              </a:rPr>
              <a:t>HTTPS proxy</a:t>
            </a:r>
            <a:r>
              <a:rPr lang="en-US" sz="2400" dirty="0"/>
              <a:t>, Update regional forwarding rule with </a:t>
            </a:r>
            <a:r>
              <a:rPr lang="en-US" sz="2400" dirty="0">
                <a:solidFill>
                  <a:srgbClr val="FFFF00"/>
                </a:solidFill>
              </a:rPr>
              <a:t>port 443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97254" y="45259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</a:t>
            </a:r>
            <a:r>
              <a:rPr lang="en-US" sz="2400" b="1" dirty="0">
                <a:solidFill>
                  <a:schemeClr val="bg1"/>
                </a:solidFill>
              </a:rPr>
              <a:t>Regional MIG Private IP </a:t>
            </a:r>
            <a:r>
              <a:rPr lang="en-US" sz="2400" b="1" dirty="0"/>
              <a:t>+ </a:t>
            </a:r>
          </a:p>
          <a:p>
            <a:pPr algn="ctr"/>
            <a:r>
              <a:rPr lang="en-US" sz="2400" b="1" dirty="0"/>
              <a:t>Regional Application Load Balancer HTTPS + </a:t>
            </a:r>
            <a:r>
              <a:rPr lang="en-US" sz="2400" b="1" dirty="0">
                <a:solidFill>
                  <a:srgbClr val="F4A85D"/>
                </a:solidFill>
              </a:rPr>
              <a:t>Self-signed SSL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2AE7DD-EE9C-2CEE-7AB4-0B8F1BDB8EEB}"/>
              </a:ext>
            </a:extLst>
          </p:cNvPr>
          <p:cNvSpPr/>
          <p:nvPr/>
        </p:nvSpPr>
        <p:spPr>
          <a:xfrm>
            <a:off x="7662041" y="542461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Implement </a:t>
            </a:r>
            <a:r>
              <a:rPr lang="en-US" sz="2400" dirty="0">
                <a:solidFill>
                  <a:srgbClr val="FFFF00"/>
                </a:solidFill>
              </a:rPr>
              <a:t>HTTP to HTTPS redirect </a:t>
            </a:r>
            <a:r>
              <a:rPr lang="en-US" sz="2400" dirty="0"/>
              <a:t>with URL Map,  HTTP Proxy, Forwarding rule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184ABE-4671-D05A-2807-86CC396827C1}"/>
              </a:ext>
            </a:extLst>
          </p:cNvPr>
          <p:cNvSpPr/>
          <p:nvPr/>
        </p:nvSpPr>
        <p:spPr>
          <a:xfrm>
            <a:off x="6073724" y="542461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AF12A-8EA9-C021-A33E-F2B3BEEA5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137839"/>
            <a:ext cx="4390587" cy="756624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059FF1-3B43-C791-01DD-8EC0FB06DB98}"/>
              </a:ext>
            </a:extLst>
          </p:cNvPr>
          <p:cNvSpPr/>
          <p:nvPr/>
        </p:nvSpPr>
        <p:spPr>
          <a:xfrm>
            <a:off x="277823" y="497523"/>
            <a:ext cx="3098480" cy="368449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C3A54B4-B27C-4B3D-C817-92A2AD866BE9}"/>
              </a:ext>
            </a:extLst>
          </p:cNvPr>
          <p:cNvSpPr/>
          <p:nvPr/>
        </p:nvSpPr>
        <p:spPr>
          <a:xfrm>
            <a:off x="213279" y="6936241"/>
            <a:ext cx="3332668" cy="368449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DA2EC0-3427-3C1F-09B2-C14AEBE0246F}"/>
              </a:ext>
            </a:extLst>
          </p:cNvPr>
          <p:cNvSpPr/>
          <p:nvPr/>
        </p:nvSpPr>
        <p:spPr>
          <a:xfrm>
            <a:off x="277822" y="5424617"/>
            <a:ext cx="4248509" cy="11122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6BAD5-C7BC-885E-1CF3-BC8BB9BAA53F}"/>
              </a:ext>
            </a:extLst>
          </p:cNvPr>
          <p:cNvSpPr/>
          <p:nvPr/>
        </p:nvSpPr>
        <p:spPr>
          <a:xfrm>
            <a:off x="7685571" y="632324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HTTPS proxy output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BD6192F-B93A-F7A1-35D2-7DE3C5FE6ED6}"/>
              </a:ext>
            </a:extLst>
          </p:cNvPr>
          <p:cNvSpPr/>
          <p:nvPr/>
        </p:nvSpPr>
        <p:spPr>
          <a:xfrm>
            <a:off x="6097254" y="632324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C7-03</a:t>
            </a:r>
          </a:p>
        </p:txBody>
      </p:sp>
    </p:spTree>
    <p:extLst>
      <p:ext uri="{BB962C8B-B14F-4D97-AF65-F5344CB8AC3E}">
        <p14:creationId xmlns:p14="http://schemas.microsoft.com/office/powerpoint/2010/main" val="60380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8" grpId="0" animBg="1"/>
      <p:bldP spid="9" grpId="0" animBg="1"/>
      <p:bldP spid="10" grpId="0" animBg="1"/>
      <p:bldP spid="24" grpId="0" animBg="1"/>
      <p:bldP spid="2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 Load Balancer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Cloud Domains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Demo-15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4547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A58AB-C452-919E-5E8F-F1D612BE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0A82D0-5B5C-7FED-7B22-A5F1FD23F4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E715FE-2093-594A-5D06-B6995142F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137" y="3354202"/>
            <a:ext cx="10198116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Networking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Cloud Domains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C9FA419-AD6F-20B6-070F-1BFFA05899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68075D8-E625-D8D4-AA35-DA9559F989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553D9-A89B-2165-5C45-FAB532F9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7" y="3020221"/>
            <a:ext cx="3412662" cy="26407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6B72207-C263-BBEB-A0C4-C1B902E69D7E}"/>
              </a:ext>
            </a:extLst>
          </p:cNvPr>
          <p:cNvSpPr/>
          <p:nvPr/>
        </p:nvSpPr>
        <p:spPr>
          <a:xfrm>
            <a:off x="5913669" y="1822142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10" name="Google Shape;305;p25">
            <a:extLst>
              <a:ext uri="{FF2B5EF4-FFF2-40B4-BE49-F238E27FC236}">
                <a16:creationId xmlns:a16="http://schemas.microsoft.com/office/drawing/2014/main" id="{F54D092A-5176-F0B1-35ED-59EA21AB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7409" y="3324391"/>
            <a:ext cx="2589088" cy="18856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9061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65156-6CD8-2B79-3659-E55AC539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8694D-9B7A-E144-4A22-10A55EDFD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05489-72A0-DD40-4E71-05AF1738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Domains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915F39-F7F0-4788-3255-1EDCB034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/>
          </a:bodyPr>
          <a:lstStyle/>
          <a:p>
            <a:r>
              <a:rPr lang="en-US" b="1" dirty="0"/>
              <a:t>Cloud Domains: </a:t>
            </a:r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Domain Registration and management</a:t>
            </a:r>
          </a:p>
          <a:p>
            <a:r>
              <a:rPr lang="en-US" b="1" dirty="0"/>
              <a:t>Key Benefits</a:t>
            </a:r>
          </a:p>
          <a:p>
            <a:pPr lvl="1"/>
            <a:r>
              <a:rPr lang="en-US" dirty="0"/>
              <a:t>Register </a:t>
            </a:r>
            <a:r>
              <a:rPr lang="en-US" dirty="0">
                <a:solidFill>
                  <a:srgbClr val="0070C0"/>
                </a:solidFill>
              </a:rPr>
              <a:t>new domains</a:t>
            </a:r>
          </a:p>
          <a:p>
            <a:pPr lvl="1"/>
            <a:r>
              <a:rPr lang="en-US" dirty="0"/>
              <a:t>Bills </a:t>
            </a:r>
            <a:r>
              <a:rPr lang="en-US" dirty="0">
                <a:solidFill>
                  <a:srgbClr val="0070C0"/>
                </a:solidFill>
              </a:rPr>
              <a:t>for purchasing/renewing domains </a:t>
            </a:r>
            <a:r>
              <a:rPr lang="en-US" dirty="0"/>
              <a:t>will use the same </a:t>
            </a:r>
            <a:r>
              <a:rPr lang="en-US" dirty="0">
                <a:solidFill>
                  <a:srgbClr val="0070C0"/>
                </a:solidFill>
              </a:rPr>
              <a:t>Cloud Billing account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Automatic renewal </a:t>
            </a:r>
            <a:r>
              <a:rPr lang="en-US" dirty="0"/>
              <a:t>of registered domains</a:t>
            </a:r>
          </a:p>
          <a:p>
            <a:pPr lvl="1"/>
            <a:r>
              <a:rPr lang="en-US" dirty="0"/>
              <a:t>Let's you manage </a:t>
            </a:r>
            <a:r>
              <a:rPr lang="en-US" dirty="0">
                <a:solidFill>
                  <a:srgbClr val="0070C0"/>
                </a:solidFill>
              </a:rPr>
              <a:t>domain registrations per project</a:t>
            </a:r>
            <a:r>
              <a:rPr lang="en-US" dirty="0"/>
              <a:t>, not per user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Supports DNSSEC </a:t>
            </a:r>
            <a:r>
              <a:rPr lang="en-US" dirty="0"/>
              <a:t>which protects your domains from spoofing and cache poisoning attacks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Tightly integrated </a:t>
            </a:r>
            <a:r>
              <a:rPr lang="en-US" dirty="0"/>
              <a:t>with Google Cloud DNS (Domain Name system) for creating and managing DNS records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Google Shape;176;p23">
            <a:extLst>
              <a:ext uri="{FF2B5EF4-FFF2-40B4-BE49-F238E27FC236}">
                <a16:creationId xmlns:a16="http://schemas.microsoft.com/office/drawing/2014/main" id="{46658EF1-2332-DB8D-DB56-39A51C2AADC5}"/>
              </a:ext>
            </a:extLst>
          </p:cNvPr>
          <p:cNvSpPr txBox="1"/>
          <p:nvPr/>
        </p:nvSpPr>
        <p:spPr>
          <a:xfrm>
            <a:off x="13164924" y="1163701"/>
            <a:ext cx="1465476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</p:txBody>
      </p:sp>
      <p:pic>
        <p:nvPicPr>
          <p:cNvPr id="3" name="Google Shape;305;p25">
            <a:extLst>
              <a:ext uri="{FF2B5EF4-FFF2-40B4-BE49-F238E27FC236}">
                <a16:creationId xmlns:a16="http://schemas.microsoft.com/office/drawing/2014/main" id="{50BA4BCD-D9FC-7C82-3882-551DC3C472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76" y="433057"/>
            <a:ext cx="793443" cy="880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69A8B-D4A4-EBB1-E471-E59B1918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844" y="6177640"/>
            <a:ext cx="10595225" cy="150510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77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65156-6CD8-2B79-3659-E55AC539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98694D-9B7A-E144-4A22-10A55EDFD4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05489-72A0-DD40-4E71-05AF1738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Domains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915F39-F7F0-4788-3255-1EDCB034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Important Note: </a:t>
            </a:r>
            <a:r>
              <a:rPr lang="en-US" dirty="0"/>
              <a:t>From September 7, 2023 onwards Squarespace acquired all domain registrations and related customer accounts from </a:t>
            </a:r>
            <a:r>
              <a:rPr lang="en-US" dirty="0">
                <a:solidFill>
                  <a:srgbClr val="0070C0"/>
                </a:solidFill>
              </a:rPr>
              <a:t>Google Domains</a:t>
            </a:r>
          </a:p>
          <a:p>
            <a:r>
              <a:rPr lang="en-US" dirty="0"/>
              <a:t>Cloud Domains uses </a:t>
            </a:r>
            <a:r>
              <a:rPr lang="en-US" dirty="0">
                <a:solidFill>
                  <a:srgbClr val="0070C0"/>
                </a:solidFill>
              </a:rPr>
              <a:t>Google Domains </a:t>
            </a:r>
            <a:r>
              <a:rPr lang="en-US" dirty="0"/>
              <a:t>as underlying </a:t>
            </a:r>
            <a:r>
              <a:rPr lang="en-US" dirty="0">
                <a:solidFill>
                  <a:srgbClr val="0070C0"/>
                </a:solidFill>
              </a:rPr>
              <a:t>domain registrar</a:t>
            </a:r>
          </a:p>
          <a:p>
            <a:r>
              <a:rPr lang="en-US" dirty="0"/>
              <a:t>Now after </a:t>
            </a:r>
            <a:r>
              <a:rPr lang="en-US" dirty="0" err="1"/>
              <a:t>squarespace</a:t>
            </a:r>
            <a:r>
              <a:rPr lang="en-US" dirty="0"/>
              <a:t> acquisition, </a:t>
            </a:r>
            <a:r>
              <a:rPr lang="en-US" dirty="0">
                <a:solidFill>
                  <a:srgbClr val="0070C0"/>
                </a:solidFill>
              </a:rPr>
              <a:t>Cloud Domains uses Squarespace Domains</a:t>
            </a:r>
            <a:r>
              <a:rPr lang="en-US" dirty="0"/>
              <a:t> as underlying registrar</a:t>
            </a:r>
          </a:p>
          <a:p>
            <a:r>
              <a:rPr lang="en-US" b="1" dirty="0"/>
              <a:t>How does this impact Cloud Domains in Google Cloud ?</a:t>
            </a:r>
          </a:p>
          <a:p>
            <a:pPr lvl="1"/>
            <a:r>
              <a:rPr lang="en-US" b="1" dirty="0"/>
              <a:t>Complete </a:t>
            </a:r>
            <a:r>
              <a:rPr lang="en-US" b="1" dirty="0" err="1"/>
              <a:t>Faq</a:t>
            </a:r>
            <a:r>
              <a:rPr lang="en-US" b="1" dirty="0"/>
              <a:t>: </a:t>
            </a:r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/domains/docs/</a:t>
            </a:r>
            <a:r>
              <a:rPr lang="en-US" dirty="0" err="1"/>
              <a:t>faq</a:t>
            </a:r>
            <a:endParaRPr lang="en-US" dirty="0"/>
          </a:p>
          <a:p>
            <a:pPr lvl="1"/>
            <a:r>
              <a:rPr lang="en-US" dirty="0"/>
              <a:t>In a shorter note, </a:t>
            </a:r>
            <a:r>
              <a:rPr lang="en-US" dirty="0">
                <a:solidFill>
                  <a:srgbClr val="0070C0"/>
                </a:solidFill>
              </a:rPr>
              <a:t>google supports Cloud Domains even </a:t>
            </a:r>
            <a:r>
              <a:rPr lang="en-US" dirty="0"/>
              <a:t>after this acquisition</a:t>
            </a:r>
          </a:p>
          <a:p>
            <a:pPr lvl="1"/>
            <a:r>
              <a:rPr lang="en-US" b="1" dirty="0"/>
              <a:t>Following features in </a:t>
            </a:r>
            <a:r>
              <a:rPr lang="en-US" b="1" dirty="0">
                <a:solidFill>
                  <a:srgbClr val="0070C0"/>
                </a:solidFill>
              </a:rPr>
              <a:t>Cloud Domain </a:t>
            </a:r>
            <a:r>
              <a:rPr lang="en-US" b="1" dirty="0"/>
              <a:t>will work as-is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Searching and registering </a:t>
            </a:r>
            <a:r>
              <a:rPr lang="en-US" dirty="0"/>
              <a:t>new domains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Renewing</a:t>
            </a:r>
            <a:r>
              <a:rPr lang="en-US" dirty="0"/>
              <a:t> existing domains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Update</a:t>
            </a:r>
            <a:r>
              <a:rPr lang="en-US" dirty="0"/>
              <a:t> your contact details and DNS settings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Transfer</a:t>
            </a:r>
            <a:r>
              <a:rPr lang="en-US" dirty="0"/>
              <a:t> a registered domain to another registrar (GoDaddy, Namecheap, AWS Route53)</a:t>
            </a:r>
          </a:p>
          <a:p>
            <a:pPr lvl="2"/>
            <a:r>
              <a:rPr lang="en-US" dirty="0"/>
              <a:t>Transfer domain from </a:t>
            </a:r>
            <a:r>
              <a:rPr lang="en-US" dirty="0">
                <a:solidFill>
                  <a:srgbClr val="C00000"/>
                </a:solidFill>
              </a:rPr>
              <a:t>another registrar to Cloud Domain - NOT POSSIBLE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Google Shape;176;p23">
            <a:extLst>
              <a:ext uri="{FF2B5EF4-FFF2-40B4-BE49-F238E27FC236}">
                <a16:creationId xmlns:a16="http://schemas.microsoft.com/office/drawing/2014/main" id="{46658EF1-2332-DB8D-DB56-39A51C2AADC5}"/>
              </a:ext>
            </a:extLst>
          </p:cNvPr>
          <p:cNvSpPr txBox="1"/>
          <p:nvPr/>
        </p:nvSpPr>
        <p:spPr>
          <a:xfrm>
            <a:off x="13164924" y="1163701"/>
            <a:ext cx="1465476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</p:txBody>
      </p:sp>
      <p:pic>
        <p:nvPicPr>
          <p:cNvPr id="3" name="Google Shape;305;p25">
            <a:extLst>
              <a:ext uri="{FF2B5EF4-FFF2-40B4-BE49-F238E27FC236}">
                <a16:creationId xmlns:a16="http://schemas.microsoft.com/office/drawing/2014/main" id="{50BA4BCD-D9FC-7C82-3882-551DC3C472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76" y="433057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F70F8-593F-C064-6AEC-13B10257C7EA}"/>
              </a:ext>
            </a:extLst>
          </p:cNvPr>
          <p:cNvSpPr txBox="1"/>
          <p:nvPr/>
        </p:nvSpPr>
        <p:spPr>
          <a:xfrm>
            <a:off x="8295845" y="7454102"/>
            <a:ext cx="6334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Additional 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/domains/docs/deprecations/feature-deprecations</a:t>
            </a:r>
          </a:p>
        </p:txBody>
      </p:sp>
    </p:spTree>
    <p:extLst>
      <p:ext uri="{BB962C8B-B14F-4D97-AF65-F5344CB8AC3E}">
        <p14:creationId xmlns:p14="http://schemas.microsoft.com/office/powerpoint/2010/main" val="213658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51D36-C58B-2034-F46F-8991C29A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F0E73A-8F6E-BCA4-0406-724529338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97A32-19FA-5940-BC86-E2B12BF6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137" y="3354202"/>
            <a:ext cx="10198116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Networking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Cloud DNS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DA355A44-69FD-0D19-AAE8-936F7D642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C3470445-B7C8-C578-DA38-68232860C0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4018E-7EC9-1E2F-F10E-596E316D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7" y="3020221"/>
            <a:ext cx="3412662" cy="26407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AA9CE48-F71E-DA1D-00D9-B70D91D00986}"/>
              </a:ext>
            </a:extLst>
          </p:cNvPr>
          <p:cNvSpPr/>
          <p:nvPr/>
        </p:nvSpPr>
        <p:spPr>
          <a:xfrm>
            <a:off x="5913669" y="1822142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10" name="Google Shape;293;p25">
            <a:extLst>
              <a:ext uri="{FF2B5EF4-FFF2-40B4-BE49-F238E27FC236}">
                <a16:creationId xmlns:a16="http://schemas.microsoft.com/office/drawing/2014/main" id="{EE174A76-8C0D-4D30-C1BC-C9DE9864D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003" y="3471654"/>
            <a:ext cx="2246555" cy="1895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2236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1E874-8296-4005-BE90-266D4185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8F1F6B-044C-11B4-E965-4A74B55955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497C2-A18E-F2F2-9B88-E1BEEFDE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03" y="-214570"/>
            <a:ext cx="1241118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</a:t>
            </a: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A48B796B-90C9-20E1-3E16-99BDE0D13D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9851" y="60226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79797A28-420F-C349-1FBF-64E4C039A24C}"/>
              </a:ext>
            </a:extLst>
          </p:cNvPr>
          <p:cNvSpPr txBox="1"/>
          <p:nvPr/>
        </p:nvSpPr>
        <p:spPr>
          <a:xfrm>
            <a:off x="13406390" y="123534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E433101-5DF0-834F-6D54-4EA641DA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03" y="873304"/>
            <a:ext cx="12965986" cy="6719298"/>
          </a:xfrm>
        </p:spPr>
        <p:txBody>
          <a:bodyPr>
            <a:normAutofit/>
          </a:bodyPr>
          <a:lstStyle/>
          <a:p>
            <a:r>
              <a:rPr lang="en-US" b="1" dirty="0"/>
              <a:t>Cloud DNS: </a:t>
            </a:r>
            <a:r>
              <a:rPr lang="en-US" dirty="0"/>
              <a:t>High-performance, resilient, global </a:t>
            </a:r>
            <a:r>
              <a:rPr lang="en-US" dirty="0">
                <a:solidFill>
                  <a:srgbClr val="0070C0"/>
                </a:solidFill>
              </a:rPr>
              <a:t>Domain Name System </a:t>
            </a:r>
            <a:r>
              <a:rPr lang="en-US" dirty="0"/>
              <a:t>(DNS) service</a:t>
            </a:r>
          </a:p>
          <a:p>
            <a:r>
              <a:rPr lang="en-US" dirty="0"/>
              <a:t>Cloud DNS </a:t>
            </a:r>
            <a:r>
              <a:rPr lang="en-US" dirty="0">
                <a:solidFill>
                  <a:srgbClr val="0070C0"/>
                </a:solidFill>
              </a:rPr>
              <a:t>translates requests for domain names </a:t>
            </a:r>
            <a:r>
              <a:rPr lang="en-US" dirty="0"/>
              <a:t>like </a:t>
            </a:r>
            <a:r>
              <a:rPr lang="en-US" dirty="0">
                <a:solidFill>
                  <a:srgbClr val="0070C0"/>
                </a:solidFill>
              </a:rPr>
              <a:t>stacksimplify.com </a:t>
            </a:r>
            <a:r>
              <a:rPr lang="en-US" dirty="0"/>
              <a:t>into </a:t>
            </a:r>
            <a:r>
              <a:rPr lang="en-US" dirty="0">
                <a:solidFill>
                  <a:srgbClr val="0070C0"/>
                </a:solidFill>
              </a:rPr>
              <a:t>IP addresses </a:t>
            </a:r>
            <a:r>
              <a:rPr lang="en-US" dirty="0"/>
              <a:t>like 13.224.249.31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D6323-1BB8-1169-1256-36144BF58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16" y="3197853"/>
            <a:ext cx="10417996" cy="415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5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CB12-302C-B7BE-1326-E7C3A551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80F863-3A22-DFBB-CED4-CB8C11A7B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812E12-EA26-4262-83F8-46D28AAF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Terminology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33F276DE-EAC5-87CC-2D63-82AEF2BCFF77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2517731-9AF2-5852-58FB-3A7638C75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151A72-BDAF-CD22-DA82-9EA1AC4C0B02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DD376-7A66-43B0-CD32-8310876D9073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BFD40690-465C-77FA-0F25-71D296624BCD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EB7E4-DF96-CDAD-750C-CEBB73F2C5EF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C9A97102-A134-C9B1-6814-D88DC792D2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460FC2F9-F744-34A1-C438-21D56299843B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0ED54-513E-53D3-017A-54D02BE166B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7EB08388-43C1-AA18-A1EC-2AEB1D0529B7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66746-0024-D75E-81C0-59DEE984211F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55886674-25F6-8F6E-099D-EE17BC4B5531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1A4FE-4194-8193-EC8D-78E9C4D504FD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93D50204-DC46-E510-3082-A884094A9FD9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03E608BC-C4A4-6E9A-D9FE-8C8773653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1D417B-1E3D-06A4-A5A2-7B220ECB73EB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761483E-35B9-4731-6A42-6D3F66921E61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E6F1AC6-4615-82C9-78EA-BE651F93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689201-DBC9-1E52-BCE7-477BC8C02280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6122B-7470-834A-F682-FFA1B481E66F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F289BB4F-D1B9-AB4C-1C7C-E99E9B0ECF6F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A28C1747-129E-E168-A6E3-7ECF2B91352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7AA6D3B0-686E-8ED7-8D8C-CA73CDF2E775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D05A1D8-53E7-1F94-C8E3-A21C0F891A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6F7993D-8411-9A8A-7575-CB1C547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4" y="966625"/>
            <a:ext cx="10608981" cy="6719298"/>
          </a:xfrm>
        </p:spPr>
        <p:txBody>
          <a:bodyPr>
            <a:normAutofit/>
          </a:bodyPr>
          <a:lstStyle/>
          <a:p>
            <a:r>
              <a:rPr lang="en-US" b="1" dirty="0"/>
              <a:t>DNS Zones: </a:t>
            </a:r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container of DNS records </a:t>
            </a:r>
            <a:r>
              <a:rPr lang="en-US" dirty="0"/>
              <a:t>for the same DNS name suffix (Example suffix: stacksimplify.com)</a:t>
            </a:r>
          </a:p>
          <a:p>
            <a:pPr lvl="1"/>
            <a:r>
              <a:rPr lang="en-US" b="1" dirty="0"/>
              <a:t>Public Zone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Visible to the internet</a:t>
            </a:r>
          </a:p>
          <a:p>
            <a:pPr lvl="2"/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DNS management </a:t>
            </a:r>
            <a:r>
              <a:rPr lang="en-US" dirty="0"/>
              <a:t>of your </a:t>
            </a:r>
            <a:r>
              <a:rPr lang="en-US" dirty="0">
                <a:solidFill>
                  <a:srgbClr val="0070C0"/>
                </a:solidFill>
              </a:rPr>
              <a:t>internet facing applications</a:t>
            </a:r>
          </a:p>
          <a:p>
            <a:pPr lvl="2"/>
            <a:r>
              <a:rPr lang="en-US" dirty="0"/>
              <a:t>DNSSEC (DNS Security) protects your domains from </a:t>
            </a:r>
            <a:r>
              <a:rPr lang="en-US" dirty="0">
                <a:solidFill>
                  <a:srgbClr val="0070C0"/>
                </a:solidFill>
              </a:rPr>
              <a:t>spoofing and cache poisoning attacks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r>
              <a:rPr lang="en-US" b="1" dirty="0"/>
              <a:t>Private Zone</a:t>
            </a:r>
          </a:p>
          <a:p>
            <a:pPr lvl="2"/>
            <a:r>
              <a:rPr lang="en-US" dirty="0"/>
              <a:t>Contains DNS records that are </a:t>
            </a:r>
            <a:r>
              <a:rPr lang="en-US" dirty="0">
                <a:solidFill>
                  <a:srgbClr val="0070C0"/>
                </a:solidFill>
              </a:rPr>
              <a:t>only visible internally </a:t>
            </a:r>
            <a:r>
              <a:rPr lang="en-US" dirty="0"/>
              <a:t>within your Google Cloud networks</a:t>
            </a:r>
          </a:p>
          <a:p>
            <a:pPr lvl="2"/>
            <a:r>
              <a:rPr lang="en-US" dirty="0"/>
              <a:t>Easy to manage </a:t>
            </a:r>
            <a:r>
              <a:rPr lang="en-US" dirty="0">
                <a:solidFill>
                  <a:srgbClr val="0070C0"/>
                </a:solidFill>
              </a:rPr>
              <a:t>internal DNS solution </a:t>
            </a:r>
            <a:r>
              <a:rPr lang="en-US" dirty="0"/>
              <a:t>for all our internal needs (For Internal applications,  VM Instances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6399-E226-2201-C0C6-8561DC6639CA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9DBD4AF-95B8-58C1-63D6-F5217A4988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065" y="4058642"/>
            <a:ext cx="10044854" cy="111213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6277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CB12-302C-B7BE-1326-E7C3A551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80F863-3A22-DFBB-CED4-CB8C11A7BF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812E12-EA26-4262-83F8-46D28AAF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Terminology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33F276DE-EAC5-87CC-2D63-82AEF2BCFF77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2517731-9AF2-5852-58FB-3A7638C75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151A72-BDAF-CD22-DA82-9EA1AC4C0B02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DD376-7A66-43B0-CD32-8310876D9073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BFD40690-465C-77FA-0F25-71D296624BCD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EB7E4-DF96-CDAD-750C-CEBB73F2C5EF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C9A97102-A134-C9B1-6814-D88DC792D2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460FC2F9-F744-34A1-C438-21D56299843B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0ED54-513E-53D3-017A-54D02BE166B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7EB08388-43C1-AA18-A1EC-2AEB1D0529B7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66746-0024-D75E-81C0-59DEE984211F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55886674-25F6-8F6E-099D-EE17BC4B5531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1A4FE-4194-8193-EC8D-78E9C4D504FD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93D50204-DC46-E510-3082-A884094A9FD9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03E608BC-C4A4-6E9A-D9FE-8C8773653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1D417B-1E3D-06A4-A5A2-7B220ECB73EB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761483E-35B9-4731-6A42-6D3F66921E61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E6F1AC6-4615-82C9-78EA-BE651F93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689201-DBC9-1E52-BCE7-477BC8C02280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6122B-7470-834A-F682-FFA1B481E66F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F289BB4F-D1B9-AB4C-1C7C-E99E9B0ECF6F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A28C1747-129E-E168-A6E3-7ECF2B91352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7AA6D3B0-686E-8ED7-8D8C-CA73CDF2E775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D05A1D8-53E7-1F94-C8E3-A21C0F891A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6F7993D-8411-9A8A-7575-CB1C547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/>
          </a:bodyPr>
          <a:lstStyle/>
          <a:p>
            <a:r>
              <a:rPr lang="en-US" b="1" dirty="0"/>
              <a:t>Record Sets: </a:t>
            </a:r>
            <a:r>
              <a:rPr lang="en-US" dirty="0"/>
              <a:t>actual DNS records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DNS Name to IP Address mapping</a:t>
            </a:r>
          </a:p>
          <a:p>
            <a:pPr lvl="1"/>
            <a:r>
              <a:rPr lang="en-US" dirty="0"/>
              <a:t>We have different record types, but primarily we use </a:t>
            </a:r>
            <a:r>
              <a:rPr lang="en-US" dirty="0">
                <a:solidFill>
                  <a:srgbClr val="0070C0"/>
                </a:solidFill>
              </a:rPr>
              <a:t>Address record (A) type </a:t>
            </a:r>
            <a:r>
              <a:rPr lang="en-US" dirty="0"/>
              <a:t>which maps </a:t>
            </a:r>
            <a:r>
              <a:rPr lang="en-US" dirty="0">
                <a:solidFill>
                  <a:srgbClr val="0070C0"/>
                </a:solidFill>
              </a:rPr>
              <a:t>hostnames to IPv4 address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6399-E226-2201-C0C6-8561DC6639CA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718C602-CEE3-B15E-5005-293121A9E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598" y="3665756"/>
            <a:ext cx="4992920" cy="37640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DE879-2AA6-7BB0-D995-B5FA1EA705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2069" y="3652772"/>
            <a:ext cx="2276979" cy="377196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09635-6F28-4FF5-B9EE-6D314BD029B2}"/>
              </a:ext>
            </a:extLst>
          </p:cNvPr>
          <p:cNvSpPr txBox="1"/>
          <p:nvPr/>
        </p:nvSpPr>
        <p:spPr>
          <a:xfrm>
            <a:off x="5127211" y="7507854"/>
            <a:ext cx="545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dns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records-overview#supported_dns_record_types</a:t>
            </a:r>
            <a:endParaRPr lang="en-IN" sz="1200" dirty="0">
              <a:solidFill>
                <a:srgbClr val="0070C0"/>
              </a:solidFill>
              <a:effectLst/>
              <a:latin typeface="var(--devsite-code-font-family)"/>
            </a:endParaRP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CBAA1-7EFA-7B4C-8447-4FA3F1EA7E83}"/>
              </a:ext>
            </a:extLst>
          </p:cNvPr>
          <p:cNvSpPr txBox="1"/>
          <p:nvPr/>
        </p:nvSpPr>
        <p:spPr>
          <a:xfrm>
            <a:off x="1839075" y="3156823"/>
            <a:ext cx="199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DNS Record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A181F-197F-8D67-37B2-8CB8F8E4343A}"/>
              </a:ext>
            </a:extLst>
          </p:cNvPr>
          <p:cNvSpPr txBox="1"/>
          <p:nvPr/>
        </p:nvSpPr>
        <p:spPr>
          <a:xfrm>
            <a:off x="7752336" y="3172258"/>
            <a:ext cx="2181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DNS Record Type</a:t>
            </a:r>
          </a:p>
        </p:txBody>
      </p:sp>
    </p:spTree>
    <p:extLst>
      <p:ext uri="{BB962C8B-B14F-4D97-AF65-F5344CB8AC3E}">
        <p14:creationId xmlns:p14="http://schemas.microsoft.com/office/powerpoint/2010/main" val="22875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89EE1-7767-A5EF-3BA5-A0F98B6A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6F1E9-A905-14CF-BB9F-DDE64C766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533FE-37BD-9F46-CF53-9E4F5BB0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Features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7BAD4F0-9100-7A5E-B082-BEAE361020B0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0D5C2CDF-3794-4625-BB6E-601B39AD2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416BD9-9F0F-697B-C6C8-CF7B078B41EB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721B-2CD4-4962-F659-D3C677C53D34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4FB1A214-5188-5A18-1AC3-CB23D8E5433C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F6AA0-09E2-B431-CE57-18CB443C7697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0A57FC45-FAFC-C395-BC5A-7A0B38CB32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70F60B9-3CA8-100A-5670-BECBCBA90B7A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0A690-0C39-34CF-5DDD-E3E00D8BE15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F40E6923-98B6-E5FF-740D-138EB6FD94BD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9202BE-E13F-9B9D-8418-B92C99EAB54D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9913EB65-A198-053D-82FA-4EB428129D85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F6894B-194F-A67A-9B74-C6AE72C34E61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55542A0A-1626-05C9-A780-B9073962713A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D4A7B842-89E0-D743-4DB6-8DC73E22E2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C4845B9-303C-CD45-5FE3-648C3885EBAA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59E4489-85B8-C836-5A62-9A34EE9906B8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399848C-7B61-0BA9-4B48-08E617FDE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C93B47-02AA-C11B-F9DB-9BC060C21C87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F88F9-488F-5378-1D9B-4498B1AD70C4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9B866031-1B04-6270-299D-125A62882D7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41511" y="8833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FFF60632-5767-FB32-6C7E-99DE8D723E45}"/>
              </a:ext>
            </a:extLst>
          </p:cNvPr>
          <p:cNvSpPr txBox="1"/>
          <p:nvPr/>
        </p:nvSpPr>
        <p:spPr>
          <a:xfrm>
            <a:off x="12098050" y="72141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C2BE686C-5E09-D55C-472F-C6901CF52DB6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9E7A85C9-1FCB-C7E0-DEC3-F7E8047F87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40342BB7-3427-923D-216F-59ED1BB57798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E091B38-6D3E-F2EA-06D2-012C23E477C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51A8469-0F99-3646-B9B3-D148C40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Integration with Cloud IAM</a:t>
            </a:r>
          </a:p>
          <a:p>
            <a:pPr lvl="1"/>
            <a:r>
              <a:rPr lang="en-US" dirty="0"/>
              <a:t>Provides secure domains management with </a:t>
            </a:r>
            <a:r>
              <a:rPr lang="en-US" dirty="0">
                <a:solidFill>
                  <a:srgbClr val="0070C0"/>
                </a:solidFill>
              </a:rPr>
              <a:t>full control and visibility </a:t>
            </a:r>
            <a:r>
              <a:rPr lang="en-US" dirty="0"/>
              <a:t>for domain resources</a:t>
            </a:r>
          </a:p>
          <a:p>
            <a:r>
              <a:rPr lang="en-US" b="1" dirty="0"/>
              <a:t>Integration with Cloud Logging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Private DNS logs </a:t>
            </a:r>
            <a:r>
              <a:rPr lang="en-US" dirty="0"/>
              <a:t>a record for </a:t>
            </a:r>
            <a:r>
              <a:rPr lang="en-US" dirty="0">
                <a:solidFill>
                  <a:srgbClr val="0070C0"/>
                </a:solidFill>
              </a:rPr>
              <a:t>every DNS query </a:t>
            </a:r>
            <a:r>
              <a:rPr lang="en-US" dirty="0"/>
              <a:t>in Cloud Logging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view and export logs </a:t>
            </a:r>
            <a:r>
              <a:rPr lang="en-US" dirty="0"/>
              <a:t>to supported destinations</a:t>
            </a:r>
          </a:p>
          <a:p>
            <a:r>
              <a:rPr lang="en-US" b="1" dirty="0"/>
              <a:t>Fast anycast Nameservers</a:t>
            </a:r>
          </a:p>
          <a:p>
            <a:pPr lvl="1"/>
            <a:r>
              <a:rPr lang="en-US" b="1" dirty="0"/>
              <a:t>Anycast: </a:t>
            </a:r>
            <a:r>
              <a:rPr lang="en-US" dirty="0"/>
              <a:t>Uses the </a:t>
            </a:r>
            <a:r>
              <a:rPr lang="en-US" dirty="0">
                <a:solidFill>
                  <a:srgbClr val="0070C0"/>
                </a:solidFill>
              </a:rPr>
              <a:t>nearest nameserver to users </a:t>
            </a:r>
            <a:r>
              <a:rPr lang="en-US" dirty="0"/>
              <a:t>for DNS lookup and resolution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very high availability </a:t>
            </a:r>
            <a:r>
              <a:rPr lang="en-US" dirty="0"/>
              <a:t>across globe and </a:t>
            </a:r>
            <a:r>
              <a:rPr lang="en-US" dirty="0">
                <a:solidFill>
                  <a:srgbClr val="0070C0"/>
                </a:solidFill>
              </a:rPr>
              <a:t>low latency</a:t>
            </a:r>
          </a:p>
          <a:p>
            <a:r>
              <a:rPr lang="en-US" b="1" dirty="0"/>
              <a:t>DNS registration and management</a:t>
            </a:r>
          </a:p>
          <a:p>
            <a:pPr lvl="1"/>
            <a:r>
              <a:rPr lang="en-US" dirty="0"/>
              <a:t>Cloud DNS is </a:t>
            </a:r>
            <a:r>
              <a:rPr lang="en-US" dirty="0">
                <a:solidFill>
                  <a:srgbClr val="0070C0"/>
                </a:solidFill>
              </a:rPr>
              <a:t>tightly integrated </a:t>
            </a:r>
            <a:r>
              <a:rPr lang="en-US" dirty="0"/>
              <a:t>with Cloud Domains which takes care of DNS registration and management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76128-A1D9-BDFA-5D9E-F22873F02A3F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83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" y="-160549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/>
              <a:t>GCP Cloud Router + Cloud NAT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4"/>
            <a:ext cx="5779242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817668" y="1192918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7"/>
            <a:ext cx="5279449" cy="463711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68848" y="3685864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215302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>
            <a:off x="11361110" y="7665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0239137" y="5659084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76267" y="578565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04740" y="5761384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0239137" y="6368607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231487" y="636860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66436" y="6187940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283592" y="7288482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5938338" y="6355788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616016" cy="97804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11313900" y="4664036"/>
            <a:ext cx="1362496" cy="99504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839EE7-6FB1-D7C3-E868-EBA58ADF1FD2}"/>
              </a:ext>
            </a:extLst>
          </p:cNvPr>
          <p:cNvSpPr txBox="1"/>
          <p:nvPr/>
        </p:nvSpPr>
        <p:spPr>
          <a:xfrm>
            <a:off x="7805563" y="6642864"/>
            <a:ext cx="2342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Download </a:t>
            </a:r>
          </a:p>
          <a:p>
            <a:r>
              <a:rPr lang="en-US" sz="2000" b="1">
                <a:solidFill>
                  <a:srgbClr val="0070C0"/>
                </a:solidFill>
              </a:rPr>
              <a:t>Webserver software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F3240869-C37A-B348-ED65-F7D984589E5C}"/>
              </a:ext>
            </a:extLst>
          </p:cNvPr>
          <p:cNvCxnSpPr>
            <a:stCxn id="76" idx="3"/>
            <a:endCxn id="62" idx="2"/>
          </p:cNvCxnSpPr>
          <p:nvPr/>
        </p:nvCxnSpPr>
        <p:spPr>
          <a:xfrm flipV="1">
            <a:off x="7611574" y="6676384"/>
            <a:ext cx="3702326" cy="330417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4221A1-F39B-9C2C-0924-2307A6090FF1}"/>
              </a:ext>
            </a:extLst>
          </p:cNvPr>
          <p:cNvSpPr/>
          <p:nvPr/>
        </p:nvSpPr>
        <p:spPr>
          <a:xfrm>
            <a:off x="267129" y="2182506"/>
            <a:ext cx="7506358" cy="23626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500"/>
              <a:t>When </a:t>
            </a:r>
            <a:r>
              <a:rPr lang="en-IN" sz="3500">
                <a:solidFill>
                  <a:srgbClr val="FFFF00"/>
                </a:solidFill>
              </a:rPr>
              <a:t>external IPs are disabled for VM instances</a:t>
            </a:r>
            <a:r>
              <a:rPr lang="en-IN" sz="3500"/>
              <a:t>, how will VM instances reach the external internet to download software (e.g., Nginx binary)?</a:t>
            </a:r>
            <a:endParaRPr lang="en-US" sz="35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45874F4-0A25-5152-9724-524E0E0C7CF3}"/>
              </a:ext>
            </a:extLst>
          </p:cNvPr>
          <p:cNvSpPr/>
          <p:nvPr/>
        </p:nvSpPr>
        <p:spPr>
          <a:xfrm>
            <a:off x="262494" y="4889139"/>
            <a:ext cx="7506358" cy="10423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/>
              <a:t>How will you open an </a:t>
            </a:r>
            <a:r>
              <a:rPr lang="en-US" sz="3000">
                <a:solidFill>
                  <a:srgbClr val="FFFF00"/>
                </a:solidFill>
              </a:rPr>
              <a:t>outbound internet connection</a:t>
            </a:r>
            <a:r>
              <a:rPr lang="en-US" sz="3000"/>
              <a:t> for VM instances?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511154-AA11-B57D-5373-E00E5E8DA2E3}"/>
              </a:ext>
            </a:extLst>
          </p:cNvPr>
          <p:cNvSpPr/>
          <p:nvPr/>
        </p:nvSpPr>
        <p:spPr>
          <a:xfrm>
            <a:off x="2743223" y="1145556"/>
            <a:ext cx="2620537" cy="6948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21684436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89EE1-7767-A5EF-3BA5-A0F98B6A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46F1E9-A905-14CF-BB9F-DDE64C766B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9533FE-37BD-9F46-CF53-9E4F5BB0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Features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7BAD4F0-9100-7A5E-B082-BEAE361020B0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0D5C2CDF-3794-4625-BB6E-601B39AD2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416BD9-9F0F-697B-C6C8-CF7B078B41EB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721B-2CD4-4962-F659-D3C677C53D34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4FB1A214-5188-5A18-1AC3-CB23D8E5433C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F6AA0-09E2-B431-CE57-18CB443C7697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0A57FC45-FAFC-C395-BC5A-7A0B38CB32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70F60B9-3CA8-100A-5670-BECBCBA90B7A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0A690-0C39-34CF-5DDD-E3E00D8BE15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F40E6923-98B6-E5FF-740D-138EB6FD94BD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9202BE-E13F-9B9D-8418-B92C99EAB54D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9913EB65-A198-053D-82FA-4EB428129D85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F6894B-194F-A67A-9B74-C6AE72C34E61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55542A0A-1626-05C9-A780-B9073962713A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D4A7B842-89E0-D743-4DB6-8DC73E22E2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C4845B9-303C-CD45-5FE3-648C3885EBAA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59E4489-85B8-C836-5A62-9A34EE9906B8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399848C-7B61-0BA9-4B48-08E617FDE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C93B47-02AA-C11B-F9DB-9BC060C21C87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F88F9-488F-5378-1D9B-4498B1AD70C4}"/>
              </a:ext>
            </a:extLst>
          </p:cNvPr>
          <p:cNvSpPr txBox="1"/>
          <p:nvPr/>
        </p:nvSpPr>
        <p:spPr>
          <a:xfrm>
            <a:off x="10661666" y="1323108"/>
            <a:ext cx="3357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mydnsdemo.kalyanreddydaida.com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9B866031-1B04-6270-299D-125A62882D7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41511" y="8833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FFF60632-5767-FB32-6C7E-99DE8D723E45}"/>
              </a:ext>
            </a:extLst>
          </p:cNvPr>
          <p:cNvSpPr txBox="1"/>
          <p:nvPr/>
        </p:nvSpPr>
        <p:spPr>
          <a:xfrm>
            <a:off x="12098050" y="72141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C2BE686C-5E09-D55C-472F-C6901CF52DB6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9E7A85C9-1FCB-C7E0-DEC3-F7E8047F87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40342BB7-3427-923D-216F-59ED1BB57798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E091B38-6D3E-F2EA-06D2-012C23E477C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51A8469-0F99-3646-B9B3-D148C40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Container-native Cloud DNS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Natively integrated </a:t>
            </a:r>
            <a:r>
              <a:rPr lang="en-US" dirty="0"/>
              <a:t>with Google Kubernetes Engine (GKE)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in-cluster Service DNS resolution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high-throughput, scalable DNS resolution </a:t>
            </a:r>
            <a:r>
              <a:rPr lang="en-US" dirty="0"/>
              <a:t>for every GKE node</a:t>
            </a:r>
          </a:p>
          <a:p>
            <a:r>
              <a:rPr lang="en-US" b="1" dirty="0"/>
              <a:t>DNS Peering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Sharing</a:t>
            </a:r>
            <a:r>
              <a:rPr lang="en-US" dirty="0"/>
              <a:t> DNS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All or a portion of DNS namespace </a:t>
            </a:r>
            <a:r>
              <a:rPr lang="en-US" dirty="0"/>
              <a:t>can be configured to be sent from </a:t>
            </a:r>
            <a:r>
              <a:rPr lang="en-US" dirty="0">
                <a:solidFill>
                  <a:srgbClr val="0070C0"/>
                </a:solidFill>
              </a:rPr>
              <a:t>one network to another</a:t>
            </a:r>
          </a:p>
          <a:p>
            <a:pPr lvl="1"/>
            <a:r>
              <a:rPr lang="en-US" dirty="0"/>
              <a:t>Will respect all DNS configurations defined in </a:t>
            </a:r>
            <a:r>
              <a:rPr lang="en-US" dirty="0">
                <a:solidFill>
                  <a:srgbClr val="0070C0"/>
                </a:solidFill>
              </a:rPr>
              <a:t>peered network</a:t>
            </a:r>
          </a:p>
          <a:p>
            <a:r>
              <a:rPr lang="en-US" b="1" dirty="0"/>
              <a:t>DNS Forwarding</a:t>
            </a:r>
          </a:p>
          <a:p>
            <a:pPr lvl="1"/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hybrid-cloud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Forward</a:t>
            </a:r>
            <a:r>
              <a:rPr lang="en-US" dirty="0"/>
              <a:t> DNS queries from Cloud DNS to </a:t>
            </a:r>
            <a:r>
              <a:rPr lang="en-US" dirty="0">
                <a:solidFill>
                  <a:srgbClr val="0070C0"/>
                </a:solidFill>
              </a:rPr>
              <a:t>on-premise DNS servers</a:t>
            </a:r>
            <a:r>
              <a:rPr lang="en-US" dirty="0"/>
              <a:t> where </a:t>
            </a:r>
            <a:r>
              <a:rPr lang="en-US" dirty="0">
                <a:solidFill>
                  <a:srgbClr val="0070C0"/>
                </a:solidFill>
              </a:rPr>
              <a:t>actual DNS resolution </a:t>
            </a:r>
            <a:r>
              <a:rPr lang="en-US" dirty="0"/>
              <a:t>takes place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76128-A1D9-BDFA-5D9E-F22873F02A3F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89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 Load Balancer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Cloud Domains + Cloud DNS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F5853A"/>
                </a:solidFill>
              </a:rPr>
              <a:t>Production grade SSL Certificates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Demo-16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6532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2354317" y="6989482"/>
            <a:ext cx="10710042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chemeClr val="bg1"/>
                </a:solidFill>
              </a:rPr>
              <a:t>Regional MIG Private IP </a:t>
            </a:r>
            <a:r>
              <a:rPr lang="en-US" sz="2600" b="1" dirty="0"/>
              <a:t>+ </a:t>
            </a:r>
          </a:p>
          <a:p>
            <a:pPr algn="ctr"/>
            <a:r>
              <a:rPr lang="en-US" sz="2600" b="1" dirty="0"/>
              <a:t>Regional Application Load Balancer HTTPS + </a:t>
            </a:r>
            <a:r>
              <a:rPr lang="en-US" sz="2600" b="1" dirty="0">
                <a:solidFill>
                  <a:srgbClr val="F4A85D"/>
                </a:solidFill>
              </a:rPr>
              <a:t>Cloud DNS + Cloud </a:t>
            </a:r>
            <a:r>
              <a:rPr lang="en-US" sz="2600" b="1" dirty="0" err="1">
                <a:solidFill>
                  <a:srgbClr val="F4A85D"/>
                </a:solidFill>
              </a:rPr>
              <a:t>Domians</a:t>
            </a:r>
            <a:endParaRPr lang="en-US" sz="2600" b="1" dirty="0">
              <a:solidFill>
                <a:srgbClr val="F4A85D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725831-EFA9-CD52-8ADD-A53680D0705E}"/>
              </a:ext>
            </a:extLst>
          </p:cNvPr>
          <p:cNvSpPr/>
          <p:nvPr/>
        </p:nvSpPr>
        <p:spPr>
          <a:xfrm>
            <a:off x="136635" y="166865"/>
            <a:ext cx="3867807" cy="19128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Pre-requisite: </a:t>
            </a:r>
            <a:r>
              <a:rPr lang="en-US" dirty="0"/>
              <a:t>Registered Domain is required to implement this demo</a:t>
            </a:r>
          </a:p>
        </p:txBody>
      </p:sp>
    </p:spTree>
    <p:extLst>
      <p:ext uri="{BB962C8B-B14F-4D97-AF65-F5344CB8AC3E}">
        <p14:creationId xmlns:p14="http://schemas.microsoft.com/office/powerpoint/2010/main" val="22692456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48736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GCP Cloud DNS + Cloud Domains as Domain Registrar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3"/>
            <a:ext cx="5779242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955369" y="1204859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6"/>
            <a:ext cx="5279449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58311" y="3244707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953309" y="7427671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15AEF4-1B59-99B6-0D7A-850C0EE0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725214"/>
            <a:ext cx="5955690" cy="686738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are we going to implement?</a:t>
            </a:r>
          </a:p>
          <a:p>
            <a:r>
              <a:rPr lang="en-US" b="1" dirty="0"/>
              <a:t>Pre-requisite: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Registered domain </a:t>
            </a:r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Cloud Domains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Cloud DNS zone </a:t>
            </a:r>
            <a:r>
              <a:rPr lang="en-US" dirty="0"/>
              <a:t>pre-created and ready to use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production grade SSL certificate </a:t>
            </a:r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Certificate Manager with DNS Authorization</a:t>
            </a:r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0070C0"/>
                </a:solidFill>
              </a:rPr>
              <a:t>HTTPS load balancer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DNS record in Cloud DNS </a:t>
            </a:r>
            <a:r>
              <a:rPr lang="en-US" dirty="0"/>
              <a:t>for myapp1 application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9975003" y="34885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8732896" y="5290459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70026" y="5417029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98499" y="5392759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8732896" y="59999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725246" y="59999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18687" y="4961670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535843" y="6062212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6190589" y="5129518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90444B-D2EE-CFFE-5B20-75C5C454E0A0}"/>
              </a:ext>
            </a:extLst>
          </p:cNvPr>
          <p:cNvCxnSpPr>
            <a:stCxn id="76" idx="3"/>
            <a:endCxn id="62" idx="1"/>
          </p:cNvCxnSpPr>
          <p:nvPr/>
        </p:nvCxnSpPr>
        <p:spPr>
          <a:xfrm>
            <a:off x="7863825" y="5780531"/>
            <a:ext cx="869071" cy="1857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09775" cy="6094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9807659" y="4664036"/>
            <a:ext cx="2868737" cy="6264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7A73F2E-DF6C-B007-698F-F2A89953BA1A}"/>
              </a:ext>
            </a:extLst>
          </p:cNvPr>
          <p:cNvSpPr/>
          <p:nvPr/>
        </p:nvSpPr>
        <p:spPr>
          <a:xfrm>
            <a:off x="10456163" y="3939503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</a:t>
            </a:r>
          </a:p>
          <a:p>
            <a:pPr algn="ctr"/>
            <a:r>
              <a:rPr lang="en-US" b="1" dirty="0"/>
              <a:t>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10978464" y="555504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CE8B50-D7B8-0D64-835B-4CFB375F1BCD}"/>
              </a:ext>
            </a:extLst>
          </p:cNvPr>
          <p:cNvSpPr/>
          <p:nvPr/>
        </p:nvSpPr>
        <p:spPr>
          <a:xfrm>
            <a:off x="11923229" y="5400654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D2E494-F06C-7D81-AE9E-1A409FCF7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83934" y="5447593"/>
            <a:ext cx="748054" cy="5440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E3A6837-4147-5322-FFAC-B7E1098BD3B6}"/>
              </a:ext>
            </a:extLst>
          </p:cNvPr>
          <p:cNvSpPr txBox="1"/>
          <p:nvPr/>
        </p:nvSpPr>
        <p:spPr>
          <a:xfrm>
            <a:off x="12025843" y="5947284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41EEA5-3D20-20AD-6332-FCAD04E98F5D}"/>
              </a:ext>
            </a:extLst>
          </p:cNvPr>
          <p:cNvSpPr txBox="1"/>
          <p:nvPr/>
        </p:nvSpPr>
        <p:spPr>
          <a:xfrm flipH="1">
            <a:off x="11329214" y="-28395"/>
            <a:ext cx="218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50CD390-3777-D90F-B9D2-8E32F3777370}"/>
              </a:ext>
            </a:extLst>
          </p:cNvPr>
          <p:cNvSpPr/>
          <p:nvPr/>
        </p:nvSpPr>
        <p:spPr>
          <a:xfrm>
            <a:off x="8781411" y="6400393"/>
            <a:ext cx="232726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95926D-55B7-A9D4-91D8-744B52E8675D}"/>
              </a:ext>
            </a:extLst>
          </p:cNvPr>
          <p:cNvSpPr txBox="1"/>
          <p:nvPr/>
        </p:nvSpPr>
        <p:spPr>
          <a:xfrm>
            <a:off x="8781411" y="710991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Domains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EA4E5D-60C7-55A8-B437-2C45F8C0DC59}"/>
              </a:ext>
            </a:extLst>
          </p:cNvPr>
          <p:cNvSpPr txBox="1"/>
          <p:nvPr/>
        </p:nvSpPr>
        <p:spPr>
          <a:xfrm>
            <a:off x="10045020" y="710991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59" name="Google Shape;1989;p57">
            <a:extLst>
              <a:ext uri="{FF2B5EF4-FFF2-40B4-BE49-F238E27FC236}">
                <a16:creationId xmlns:a16="http://schemas.microsoft.com/office/drawing/2014/main" id="{6367AF19-851D-EA51-0688-D733D101AB8C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211686" y="6544983"/>
            <a:ext cx="686755" cy="51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5;p25">
            <a:extLst>
              <a:ext uri="{FF2B5EF4-FFF2-40B4-BE49-F238E27FC236}">
                <a16:creationId xmlns:a16="http://schemas.microsoft.com/office/drawing/2014/main" id="{7A047155-9150-5FEA-7A31-65BD996D86B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921826" y="6448715"/>
            <a:ext cx="1015310" cy="73878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BEB46A6-20BF-4D4B-0AEF-734C812224F4}"/>
              </a:ext>
            </a:extLst>
          </p:cNvPr>
          <p:cNvSpPr/>
          <p:nvPr/>
        </p:nvSpPr>
        <p:spPr>
          <a:xfrm>
            <a:off x="11403799" y="6536201"/>
            <a:ext cx="2295218" cy="47773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grade SSL certificates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883A8E-F415-C756-EA22-37B8C300CEC2}"/>
              </a:ext>
            </a:extLst>
          </p:cNvPr>
          <p:cNvSpPr/>
          <p:nvPr/>
        </p:nvSpPr>
        <p:spPr>
          <a:xfrm>
            <a:off x="6409179" y="3822346"/>
            <a:ext cx="1320000" cy="8222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36B5117-0E0F-2275-0186-6FCC691AA68C}"/>
              </a:ext>
            </a:extLst>
          </p:cNvPr>
          <p:cNvSpPr/>
          <p:nvPr/>
        </p:nvSpPr>
        <p:spPr>
          <a:xfrm>
            <a:off x="11313590" y="5290460"/>
            <a:ext cx="2494244" cy="1859012"/>
          </a:xfrm>
          <a:prstGeom prst="roundRect">
            <a:avLst>
              <a:gd name="adj" fmla="val 9479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826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a Cloud DNS </a:t>
            </a:r>
            <a:r>
              <a:rPr lang="en-US" sz="2400" dirty="0">
                <a:solidFill>
                  <a:srgbClr val="FFFF00"/>
                </a:solidFill>
              </a:rPr>
              <a:t>record set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73806" y="362735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SSL certificate </a:t>
            </a:r>
            <a:r>
              <a:rPr lang="en-US" sz="2400" dirty="0"/>
              <a:t>using certificate manager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85489" y="362735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85571" y="45259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certificate manager </a:t>
            </a:r>
            <a:r>
              <a:rPr lang="en-US" sz="2400" dirty="0">
                <a:solidFill>
                  <a:srgbClr val="FFFF00"/>
                </a:solidFill>
              </a:rPr>
              <a:t>DNS authorization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97254" y="45259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+ </a:t>
            </a:r>
            <a:r>
              <a:rPr lang="en-US" sz="2000" b="1" dirty="0">
                <a:solidFill>
                  <a:srgbClr val="F4A85D"/>
                </a:solidFill>
              </a:rPr>
              <a:t>Cloud Domains + Cloud DNS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2AE7DD-EE9C-2CEE-7AB4-0B8F1BDB8EEB}"/>
              </a:ext>
            </a:extLst>
          </p:cNvPr>
          <p:cNvSpPr/>
          <p:nvPr/>
        </p:nvSpPr>
        <p:spPr>
          <a:xfrm>
            <a:off x="7662041" y="542461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Cloud DNS </a:t>
            </a:r>
            <a:r>
              <a:rPr lang="en-US" sz="2400" dirty="0">
                <a:solidFill>
                  <a:srgbClr val="FFFF00"/>
                </a:solidFill>
              </a:rPr>
              <a:t>record set </a:t>
            </a:r>
            <a:r>
              <a:rPr lang="en-US" sz="2400" dirty="0"/>
              <a:t>for DNS authorization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184ABE-4671-D05A-2807-86CC396827C1}"/>
              </a:ext>
            </a:extLst>
          </p:cNvPr>
          <p:cNvSpPr/>
          <p:nvPr/>
        </p:nvSpPr>
        <p:spPr>
          <a:xfrm>
            <a:off x="6073724" y="542461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81E0D-8438-E203-E0E2-B63FABC88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4" y="115138"/>
            <a:ext cx="4686300" cy="7493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1A27BA-8FD4-6249-3469-836C20DE46A3}"/>
              </a:ext>
            </a:extLst>
          </p:cNvPr>
          <p:cNvSpPr/>
          <p:nvPr/>
        </p:nvSpPr>
        <p:spPr>
          <a:xfrm>
            <a:off x="288406" y="6442841"/>
            <a:ext cx="3495318" cy="77904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444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48736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GCP Cloud DNS + AWS Route53 as Domain Registrar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3"/>
            <a:ext cx="5779242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955369" y="1204859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6"/>
            <a:ext cx="5279449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58311" y="3244707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953309" y="7427671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15AEF4-1B59-99B6-0D7A-850C0EE0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08696"/>
            <a:ext cx="5754263" cy="678390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are we going to implement?</a:t>
            </a:r>
          </a:p>
          <a:p>
            <a:r>
              <a:rPr lang="en-US" b="1" dirty="0"/>
              <a:t>Pre-requisite: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Registered domain </a:t>
            </a:r>
            <a:r>
              <a:rPr lang="en-US" dirty="0"/>
              <a:t>using any domain provider like </a:t>
            </a:r>
            <a:r>
              <a:rPr lang="en-US" dirty="0">
                <a:solidFill>
                  <a:srgbClr val="0070C0"/>
                </a:solidFill>
              </a:rPr>
              <a:t>GoDaddy, </a:t>
            </a:r>
            <a:r>
              <a:rPr lang="en-US" dirty="0" err="1">
                <a:solidFill>
                  <a:srgbClr val="0070C0"/>
                </a:solidFill>
              </a:rPr>
              <a:t>namecheap</a:t>
            </a:r>
            <a:r>
              <a:rPr lang="en-US" dirty="0">
                <a:solidFill>
                  <a:srgbClr val="0070C0"/>
                </a:solidFill>
              </a:rPr>
              <a:t>, AWS Route53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Cloud DNS zone</a:t>
            </a:r>
            <a:endParaRPr lang="en-US" dirty="0"/>
          </a:p>
          <a:p>
            <a:r>
              <a:rPr lang="en-US" dirty="0"/>
              <a:t>Update </a:t>
            </a:r>
            <a:r>
              <a:rPr lang="en-US" dirty="0">
                <a:solidFill>
                  <a:srgbClr val="0070C0"/>
                </a:solidFill>
              </a:rPr>
              <a:t>AWS Route53</a:t>
            </a:r>
            <a:r>
              <a:rPr lang="en-US" dirty="0"/>
              <a:t> with Google Cloud DNS </a:t>
            </a:r>
            <a:r>
              <a:rPr lang="en-US" dirty="0">
                <a:solidFill>
                  <a:srgbClr val="0070C0"/>
                </a:solidFill>
              </a:rPr>
              <a:t>Nameservers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production grade SSL certificate </a:t>
            </a:r>
            <a:r>
              <a:rPr lang="en-US" dirty="0"/>
              <a:t>using </a:t>
            </a:r>
            <a:r>
              <a:rPr lang="en-US" dirty="0">
                <a:solidFill>
                  <a:srgbClr val="0070C0"/>
                </a:solidFill>
              </a:rPr>
              <a:t>Certificate Manager with DNS Authorization</a:t>
            </a:r>
          </a:p>
          <a:p>
            <a:r>
              <a:rPr lang="en-US" dirty="0"/>
              <a:t>Create a </a:t>
            </a:r>
            <a:r>
              <a:rPr lang="en-US" dirty="0">
                <a:solidFill>
                  <a:srgbClr val="0070C0"/>
                </a:solidFill>
              </a:rPr>
              <a:t>HTTPS load balancer</a:t>
            </a:r>
          </a:p>
          <a:p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DNS record in Cloud DNS </a:t>
            </a:r>
            <a:r>
              <a:rPr lang="en-US" dirty="0"/>
              <a:t>for myapp1 application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9975003" y="34885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8732896" y="5290459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70026" y="5417029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98499" y="5392759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8732896" y="59999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725246" y="59999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18687" y="4961670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535843" y="6062212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6190589" y="5129518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90444B-D2EE-CFFE-5B20-75C5C454E0A0}"/>
              </a:ext>
            </a:extLst>
          </p:cNvPr>
          <p:cNvCxnSpPr>
            <a:stCxn id="76" idx="3"/>
            <a:endCxn id="62" idx="1"/>
          </p:cNvCxnSpPr>
          <p:nvPr/>
        </p:nvCxnSpPr>
        <p:spPr>
          <a:xfrm>
            <a:off x="7863825" y="5780531"/>
            <a:ext cx="869071" cy="1857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09775" cy="6094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9807659" y="4664036"/>
            <a:ext cx="2868737" cy="6264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7A73F2E-DF6C-B007-698F-F2A89953BA1A}"/>
              </a:ext>
            </a:extLst>
          </p:cNvPr>
          <p:cNvSpPr/>
          <p:nvPr/>
        </p:nvSpPr>
        <p:spPr>
          <a:xfrm>
            <a:off x="10456163" y="3939503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</a:t>
            </a:r>
          </a:p>
          <a:p>
            <a:pPr algn="ctr"/>
            <a:r>
              <a:rPr lang="en-US" b="1" dirty="0"/>
              <a:t>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10978464" y="555504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CE8B50-D7B8-0D64-835B-4CFB375F1BCD}"/>
              </a:ext>
            </a:extLst>
          </p:cNvPr>
          <p:cNvSpPr/>
          <p:nvPr/>
        </p:nvSpPr>
        <p:spPr>
          <a:xfrm>
            <a:off x="11988165" y="5346645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D2E494-F06C-7D81-AE9E-1A409FCF7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48870" y="5393584"/>
            <a:ext cx="748054" cy="5440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E3A6837-4147-5322-FFAC-B7E1098BD3B6}"/>
              </a:ext>
            </a:extLst>
          </p:cNvPr>
          <p:cNvSpPr txBox="1"/>
          <p:nvPr/>
        </p:nvSpPr>
        <p:spPr>
          <a:xfrm>
            <a:off x="12090779" y="5893275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41EEA5-3D20-20AD-6332-FCAD04E98F5D}"/>
              </a:ext>
            </a:extLst>
          </p:cNvPr>
          <p:cNvSpPr txBox="1"/>
          <p:nvPr/>
        </p:nvSpPr>
        <p:spPr>
          <a:xfrm flipH="1">
            <a:off x="11329214" y="-28395"/>
            <a:ext cx="218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50CD390-3777-D90F-B9D2-8E32F3777370}"/>
              </a:ext>
            </a:extLst>
          </p:cNvPr>
          <p:cNvSpPr/>
          <p:nvPr/>
        </p:nvSpPr>
        <p:spPr>
          <a:xfrm>
            <a:off x="8757866" y="6380409"/>
            <a:ext cx="1106182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EA4E5D-60C7-55A8-B437-2C45F8C0DC59}"/>
              </a:ext>
            </a:extLst>
          </p:cNvPr>
          <p:cNvSpPr txBox="1"/>
          <p:nvPr/>
        </p:nvSpPr>
        <p:spPr>
          <a:xfrm>
            <a:off x="8800391" y="7089932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59" name="Google Shape;1989;p57">
            <a:extLst>
              <a:ext uri="{FF2B5EF4-FFF2-40B4-BE49-F238E27FC236}">
                <a16:creationId xmlns:a16="http://schemas.microsoft.com/office/drawing/2014/main" id="{6367AF19-851D-EA51-0688-D733D101AB8C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67057" y="6524999"/>
            <a:ext cx="686755" cy="51146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BEB46A6-20BF-4D4B-0AEF-734C812224F4}"/>
              </a:ext>
            </a:extLst>
          </p:cNvPr>
          <p:cNvSpPr/>
          <p:nvPr/>
        </p:nvSpPr>
        <p:spPr>
          <a:xfrm>
            <a:off x="11420782" y="6474664"/>
            <a:ext cx="2295218" cy="477736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grade SSL certificates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883A8E-F415-C756-EA22-37B8C300CEC2}"/>
              </a:ext>
            </a:extLst>
          </p:cNvPr>
          <p:cNvSpPr/>
          <p:nvPr/>
        </p:nvSpPr>
        <p:spPr>
          <a:xfrm>
            <a:off x="6447702" y="4251657"/>
            <a:ext cx="1183620" cy="71001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EA3D6E9-8F57-2198-D6CD-7E867097070A}"/>
              </a:ext>
            </a:extLst>
          </p:cNvPr>
          <p:cNvSpPr/>
          <p:nvPr/>
        </p:nvSpPr>
        <p:spPr>
          <a:xfrm>
            <a:off x="6354782" y="6780337"/>
            <a:ext cx="1259261" cy="770369"/>
          </a:xfrm>
          <a:prstGeom prst="roundRect">
            <a:avLst/>
          </a:prstGeom>
          <a:solidFill>
            <a:srgbClr val="F585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</a:t>
            </a:r>
          </a:p>
          <a:p>
            <a:pPr algn="ctr"/>
            <a:r>
              <a:rPr lang="en-US" b="1" dirty="0"/>
              <a:t>Route53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0504B7E-0E11-9954-C06E-2C1F2DDC08D9}"/>
              </a:ext>
            </a:extLst>
          </p:cNvPr>
          <p:cNvSpPr/>
          <p:nvPr/>
        </p:nvSpPr>
        <p:spPr>
          <a:xfrm>
            <a:off x="6232779" y="6676240"/>
            <a:ext cx="1515436" cy="957432"/>
          </a:xfrm>
          <a:prstGeom prst="roundRect">
            <a:avLst/>
          </a:prstGeom>
          <a:noFill/>
          <a:ln w="38100">
            <a:solidFill>
              <a:srgbClr val="F5853A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7DADB44-31C0-8550-ED8B-F4F59B922C75}"/>
              </a:ext>
            </a:extLst>
          </p:cNvPr>
          <p:cNvCxnSpPr>
            <a:stCxn id="30" idx="3"/>
            <a:endCxn id="56" idx="1"/>
          </p:cNvCxnSpPr>
          <p:nvPr/>
        </p:nvCxnSpPr>
        <p:spPr>
          <a:xfrm flipV="1">
            <a:off x="7748215" y="6889059"/>
            <a:ext cx="1009651" cy="265897"/>
          </a:xfrm>
          <a:prstGeom prst="bentConnector3">
            <a:avLst>
              <a:gd name="adj1" fmla="val 29180"/>
            </a:avLst>
          </a:prstGeom>
          <a:ln w="38100">
            <a:solidFill>
              <a:srgbClr val="F5853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5D89DDB-E1B3-AC88-64D7-1869EF8303E8}"/>
              </a:ext>
            </a:extLst>
          </p:cNvPr>
          <p:cNvSpPr/>
          <p:nvPr/>
        </p:nvSpPr>
        <p:spPr>
          <a:xfrm>
            <a:off x="11347361" y="5251921"/>
            <a:ext cx="2463232" cy="1792403"/>
          </a:xfrm>
          <a:prstGeom prst="roundRect">
            <a:avLst>
              <a:gd name="adj" fmla="val 7285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391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locals block with </a:t>
            </a:r>
            <a:r>
              <a:rPr lang="en-US" sz="2400" dirty="0">
                <a:solidFill>
                  <a:srgbClr val="FFFF00"/>
                </a:solidFill>
              </a:rPr>
              <a:t>DNS Name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rgbClr val="FFFF00"/>
                </a:solidFill>
              </a:rPr>
              <a:t>Cloud DNS Zone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+ </a:t>
            </a:r>
            <a:r>
              <a:rPr lang="en-US" sz="2000" b="1" dirty="0">
                <a:solidFill>
                  <a:srgbClr val="F4A85D"/>
                </a:solidFill>
              </a:rPr>
              <a:t>Cloud Domains + Cloud DNS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72DF4-4F38-83B3-3FD4-EE9AEA11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5" y="114300"/>
            <a:ext cx="4375127" cy="749519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C1F5CF-AEA6-1B1B-4237-CAABD91EF5B4}"/>
              </a:ext>
            </a:extLst>
          </p:cNvPr>
          <p:cNvSpPr/>
          <p:nvPr/>
        </p:nvSpPr>
        <p:spPr>
          <a:xfrm>
            <a:off x="304616" y="6421821"/>
            <a:ext cx="3495318" cy="493348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801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 Load Balancer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HTTP Context Path Routing</a:t>
            </a:r>
            <a:endParaRPr lang="en-US" sz="5000" b="1" dirty="0">
              <a:solidFill>
                <a:srgbClr val="31874C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Demo-17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74475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2295887" y="6487741"/>
            <a:ext cx="10710042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chemeClr val="bg1"/>
                </a:solidFill>
              </a:rPr>
              <a:t>Regional MIG Private IP </a:t>
            </a:r>
            <a:r>
              <a:rPr lang="en-US" sz="2600" b="1" dirty="0"/>
              <a:t>+ </a:t>
            </a:r>
          </a:p>
          <a:p>
            <a:pPr algn="ctr"/>
            <a:r>
              <a:rPr lang="en-US" sz="2600" b="1" dirty="0"/>
              <a:t>Regional Application Load Balancer HTTP + </a:t>
            </a:r>
            <a:r>
              <a:rPr lang="en-US" sz="2600" b="1" dirty="0">
                <a:solidFill>
                  <a:srgbClr val="F4A85D"/>
                </a:solidFill>
              </a:rPr>
              <a:t>Context Path Routing</a:t>
            </a:r>
          </a:p>
        </p:txBody>
      </p:sp>
    </p:spTree>
    <p:extLst>
      <p:ext uri="{BB962C8B-B14F-4D97-AF65-F5344CB8AC3E}">
        <p14:creationId xmlns:p14="http://schemas.microsoft.com/office/powerpoint/2010/main" val="16990705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0081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Load Balancer + Context Path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59349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93293" y="4653578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1783529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844620" y="379214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44620" y="433390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58301" y="323424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2E333AC-03B8-846D-F9DC-6D6B57BBEBE1}"/>
              </a:ext>
            </a:extLst>
          </p:cNvPr>
          <p:cNvSpPr/>
          <p:nvPr/>
        </p:nvSpPr>
        <p:spPr>
          <a:xfrm>
            <a:off x="9823132" y="377513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198;p23">
            <a:extLst>
              <a:ext uri="{FF2B5EF4-FFF2-40B4-BE49-F238E27FC236}">
                <a16:creationId xmlns:a16="http://schemas.microsoft.com/office/drawing/2014/main" id="{8897BC9C-3BA9-DA96-A41E-58207904966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0055" y="386069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136764-882E-232F-55E5-06DB555D55E3}"/>
              </a:ext>
            </a:extLst>
          </p:cNvPr>
          <p:cNvSpPr txBox="1"/>
          <p:nvPr/>
        </p:nvSpPr>
        <p:spPr>
          <a:xfrm>
            <a:off x="9823132" y="43168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49" name="Google Shape;512;p32">
            <a:extLst>
              <a:ext uri="{FF2B5EF4-FFF2-40B4-BE49-F238E27FC236}">
                <a16:creationId xmlns:a16="http://schemas.microsoft.com/office/drawing/2014/main" id="{05017A51-448E-ABA6-A2E8-BE2234B6574E}"/>
              </a:ext>
            </a:extLst>
          </p:cNvPr>
          <p:cNvSpPr/>
          <p:nvPr/>
        </p:nvSpPr>
        <p:spPr>
          <a:xfrm>
            <a:off x="6431791" y="5236421"/>
            <a:ext cx="4476620" cy="1783529"/>
          </a:xfrm>
          <a:prstGeom prst="roundRect">
            <a:avLst>
              <a:gd name="adj" fmla="val 827"/>
            </a:avLst>
          </a:prstGeom>
          <a:solidFill>
            <a:srgbClr val="CBFFFA"/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699;p35">
            <a:extLst>
              <a:ext uri="{FF2B5EF4-FFF2-40B4-BE49-F238E27FC236}">
                <a16:creationId xmlns:a16="http://schemas.microsoft.com/office/drawing/2014/main" id="{4DC480BC-8851-D7C5-9D48-5E440A283650}"/>
              </a:ext>
            </a:extLst>
          </p:cNvPr>
          <p:cNvSpPr/>
          <p:nvPr/>
        </p:nvSpPr>
        <p:spPr>
          <a:xfrm>
            <a:off x="6537428" y="5308119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A9A711-96DC-C1E4-58AF-5C5F0FDECB36}"/>
              </a:ext>
            </a:extLst>
          </p:cNvPr>
          <p:cNvSpPr txBox="1"/>
          <p:nvPr/>
        </p:nvSpPr>
        <p:spPr>
          <a:xfrm>
            <a:off x="6593228" y="534037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53" name="Google Shape;540;p32">
            <a:extLst>
              <a:ext uri="{FF2B5EF4-FFF2-40B4-BE49-F238E27FC236}">
                <a16:creationId xmlns:a16="http://schemas.microsoft.com/office/drawing/2014/main" id="{1D0719E3-8256-FFCE-FFB5-6A17F5C6AEBA}"/>
              </a:ext>
            </a:extLst>
          </p:cNvPr>
          <p:cNvSpPr/>
          <p:nvPr/>
        </p:nvSpPr>
        <p:spPr>
          <a:xfrm>
            <a:off x="6869066" y="5897939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198;p23">
            <a:extLst>
              <a:ext uri="{FF2B5EF4-FFF2-40B4-BE49-F238E27FC236}">
                <a16:creationId xmlns:a16="http://schemas.microsoft.com/office/drawing/2014/main" id="{E9942FCB-9836-C8EA-47AB-F7A3D447BC8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989" y="598349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62791-C523-5AF1-925D-AE288067B86F}"/>
              </a:ext>
            </a:extLst>
          </p:cNvPr>
          <p:cNvSpPr txBox="1"/>
          <p:nvPr/>
        </p:nvSpPr>
        <p:spPr>
          <a:xfrm>
            <a:off x="6869066" y="64397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845560-7E18-E0BF-DB05-5FEBCD416437}"/>
              </a:ext>
            </a:extLst>
          </p:cNvPr>
          <p:cNvSpPr txBox="1"/>
          <p:nvPr/>
        </p:nvSpPr>
        <p:spPr>
          <a:xfrm>
            <a:off x="8082747" y="534004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APP2</a:t>
            </a:r>
          </a:p>
        </p:txBody>
      </p:sp>
      <p:sp>
        <p:nvSpPr>
          <p:cNvPr id="58" name="Google Shape;699;p35">
            <a:extLst>
              <a:ext uri="{FF2B5EF4-FFF2-40B4-BE49-F238E27FC236}">
                <a16:creationId xmlns:a16="http://schemas.microsoft.com/office/drawing/2014/main" id="{5198452D-DCD5-1812-75CD-1193EAC1818B}"/>
              </a:ext>
            </a:extLst>
          </p:cNvPr>
          <p:cNvSpPr/>
          <p:nvPr/>
        </p:nvSpPr>
        <p:spPr>
          <a:xfrm>
            <a:off x="9515940" y="529111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9E9537-EE99-2464-7683-01616AA6C3E5}"/>
              </a:ext>
            </a:extLst>
          </p:cNvPr>
          <p:cNvSpPr txBox="1"/>
          <p:nvPr/>
        </p:nvSpPr>
        <p:spPr>
          <a:xfrm>
            <a:off x="9567733" y="5323365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60" name="Google Shape;540;p32">
            <a:extLst>
              <a:ext uri="{FF2B5EF4-FFF2-40B4-BE49-F238E27FC236}">
                <a16:creationId xmlns:a16="http://schemas.microsoft.com/office/drawing/2014/main" id="{73632089-729B-2201-C62A-8736BA3E436E}"/>
              </a:ext>
            </a:extLst>
          </p:cNvPr>
          <p:cNvSpPr/>
          <p:nvPr/>
        </p:nvSpPr>
        <p:spPr>
          <a:xfrm>
            <a:off x="9847578" y="588093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198;p23">
            <a:extLst>
              <a:ext uri="{FF2B5EF4-FFF2-40B4-BE49-F238E27FC236}">
                <a16:creationId xmlns:a16="http://schemas.microsoft.com/office/drawing/2014/main" id="{BD8EB3F8-2334-11B1-BC3E-8DCCD5311B2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14501" y="596649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F9090-CB09-6457-082A-70D1978F9B6F}"/>
              </a:ext>
            </a:extLst>
          </p:cNvPr>
          <p:cNvSpPr txBox="1"/>
          <p:nvPr/>
        </p:nvSpPr>
        <p:spPr>
          <a:xfrm>
            <a:off x="9847578" y="642269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557CBBF-1A61-A5FF-E4F8-D2676641976A}"/>
              </a:ext>
            </a:extLst>
          </p:cNvPr>
          <p:cNvSpPr/>
          <p:nvPr/>
        </p:nvSpPr>
        <p:spPr>
          <a:xfrm>
            <a:off x="4667145" y="3533014"/>
            <a:ext cx="1100930" cy="30270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652986" y="4272371"/>
            <a:ext cx="1100930" cy="3027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A5B9A14-4B27-0CF5-DC2E-78C921D0A553}"/>
              </a:ext>
            </a:extLst>
          </p:cNvPr>
          <p:cNvSpPr/>
          <p:nvPr/>
        </p:nvSpPr>
        <p:spPr>
          <a:xfrm>
            <a:off x="4663059" y="4941516"/>
            <a:ext cx="1100930" cy="3027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775E63CF-8CF0-2B01-3D04-611CC004207A}"/>
              </a:ext>
            </a:extLst>
          </p:cNvPr>
          <p:cNvCxnSpPr>
            <a:cxnSpLocks/>
            <a:stCxn id="49" idx="3"/>
            <a:endCxn id="62" idx="1"/>
          </p:cNvCxnSpPr>
          <p:nvPr/>
        </p:nvCxnSpPr>
        <p:spPr>
          <a:xfrm flipV="1">
            <a:off x="10908411" y="4980122"/>
            <a:ext cx="578907" cy="11480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>
            <a:off x="10883965" y="4022389"/>
            <a:ext cx="603353" cy="9577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F9FB6E09-53F7-D678-588C-587C43FF2C73}"/>
              </a:ext>
            </a:extLst>
          </p:cNvPr>
          <p:cNvCxnSpPr>
            <a:stCxn id="15" idx="3"/>
            <a:endCxn id="70" idx="1"/>
          </p:cNvCxnSpPr>
          <p:nvPr/>
        </p:nvCxnSpPr>
        <p:spPr>
          <a:xfrm flipV="1">
            <a:off x="3818587" y="3684368"/>
            <a:ext cx="848558" cy="7241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AE60E2EA-8CBF-3DCD-42C6-559D0CB1DB0D}"/>
              </a:ext>
            </a:extLst>
          </p:cNvPr>
          <p:cNvCxnSpPr>
            <a:stCxn id="15" idx="3"/>
            <a:endCxn id="91" idx="1"/>
          </p:cNvCxnSpPr>
          <p:nvPr/>
        </p:nvCxnSpPr>
        <p:spPr>
          <a:xfrm>
            <a:off x="3818587" y="4408495"/>
            <a:ext cx="844472" cy="684375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AB457D5-06CE-223C-655E-D332D9F66DA4}"/>
              </a:ext>
            </a:extLst>
          </p:cNvPr>
          <p:cNvCxnSpPr>
            <a:cxnSpLocks/>
          </p:cNvCxnSpPr>
          <p:nvPr/>
        </p:nvCxnSpPr>
        <p:spPr>
          <a:xfrm>
            <a:off x="5780465" y="3684368"/>
            <a:ext cx="612423" cy="1763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818587" y="4408495"/>
            <a:ext cx="834399" cy="15230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F9A3BF3D-1AE6-279F-9842-AFA36B567BC6}"/>
              </a:ext>
            </a:extLst>
          </p:cNvPr>
          <p:cNvCxnSpPr>
            <a:cxnSpLocks/>
            <a:stCxn id="91" idx="3"/>
            <a:endCxn id="49" idx="1"/>
          </p:cNvCxnSpPr>
          <p:nvPr/>
        </p:nvCxnSpPr>
        <p:spPr>
          <a:xfrm>
            <a:off x="5763989" y="5092870"/>
            <a:ext cx="667802" cy="1035316"/>
          </a:xfrm>
          <a:prstGeom prst="bentConnector3">
            <a:avLst>
              <a:gd name="adj1" fmla="val 3898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786683" y="3331203"/>
            <a:ext cx="4458861" cy="2479486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921334" y="551654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59148" y="6112077"/>
            <a:ext cx="2392771" cy="307777"/>
          </a:xfrm>
          <a:prstGeom prst="rect">
            <a:avLst/>
          </a:prstGeom>
          <a:solidFill>
            <a:schemeClr val="bg1"/>
          </a:solidFill>
          <a:ln>
            <a:solidFill>
              <a:srgbClr val="389954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389954"/>
                </a:solidFill>
              </a:rPr>
              <a:t>http://LB-IP/app1/</a:t>
            </a:r>
            <a:r>
              <a:rPr lang="en-US" sz="1400" b="1" dirty="0" err="1">
                <a:solidFill>
                  <a:srgbClr val="389954"/>
                </a:solidFill>
              </a:rPr>
              <a:t>index.html</a:t>
            </a:r>
            <a:endParaRPr lang="en-US" sz="1400" b="1" dirty="0">
              <a:solidFill>
                <a:srgbClr val="389954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7A6044D-2621-2261-E636-F7029AAD40A9}"/>
              </a:ext>
            </a:extLst>
          </p:cNvPr>
          <p:cNvSpPr txBox="1"/>
          <p:nvPr/>
        </p:nvSpPr>
        <p:spPr>
          <a:xfrm>
            <a:off x="89315" y="6528828"/>
            <a:ext cx="2392771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http://LB-IP/app2/</a:t>
            </a:r>
            <a:r>
              <a:rPr lang="en-US" sz="1400" b="1" dirty="0" err="1">
                <a:solidFill>
                  <a:srgbClr val="7030A0"/>
                </a:solidFill>
              </a:rPr>
              <a:t>index.html</a:t>
            </a:r>
            <a:endParaRPr lang="en-US" sz="1400" b="1" dirty="0">
              <a:solidFill>
                <a:srgbClr val="7030A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6AE4412-F245-60A2-9A26-C0E0E1166A58}"/>
              </a:ext>
            </a:extLst>
          </p:cNvPr>
          <p:cNvSpPr txBox="1"/>
          <p:nvPr/>
        </p:nvSpPr>
        <p:spPr>
          <a:xfrm>
            <a:off x="80776" y="6934586"/>
            <a:ext cx="119135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http://LB-IP/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4052827" y="3410402"/>
            <a:ext cx="1843455" cy="2060131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569411" y="522395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URL Map</a:t>
            </a:r>
          </a:p>
        </p:txBody>
      </p:sp>
    </p:spTree>
    <p:extLst>
      <p:ext uri="{BB962C8B-B14F-4D97-AF65-F5344CB8AC3E}">
        <p14:creationId xmlns:p14="http://schemas.microsoft.com/office/powerpoint/2010/main" val="31070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3" grpId="0"/>
      <p:bldP spid="62" grpId="0" animBg="1"/>
      <p:bldP spid="65" grpId="0"/>
      <p:bldP spid="67" grpId="0"/>
      <p:bldP spid="7" grpId="0"/>
      <p:bldP spid="77" grpId="0"/>
      <p:bldP spid="78" grpId="0" animBg="1"/>
      <p:bldP spid="90" grpId="0"/>
      <p:bldP spid="9" grpId="0" animBg="1"/>
      <p:bldP spid="14" grpId="0" animBg="1"/>
      <p:bldP spid="26" grpId="0"/>
      <p:bldP spid="30" grpId="0" animBg="1"/>
      <p:bldP spid="36" grpId="0"/>
      <p:bldP spid="38" grpId="0"/>
      <p:bldP spid="39" grpId="0" animBg="1"/>
      <p:bldP spid="40" grpId="0"/>
      <p:bldP spid="42" grpId="0" animBg="1"/>
      <p:bldP spid="46" grpId="0"/>
      <p:bldP spid="49" grpId="0" animBg="1"/>
      <p:bldP spid="50" grpId="0" animBg="1"/>
      <p:bldP spid="51" grpId="0"/>
      <p:bldP spid="53" grpId="0" animBg="1"/>
      <p:bldP spid="56" grpId="0"/>
      <p:bldP spid="57" grpId="0"/>
      <p:bldP spid="58" grpId="0" animBg="1"/>
      <p:bldP spid="59" grpId="0"/>
      <p:bldP spid="60" grpId="0" animBg="1"/>
      <p:bldP spid="66" grpId="0"/>
      <p:bldP spid="70" grpId="0" animBg="1"/>
      <p:bldP spid="88" grpId="0" animBg="1"/>
      <p:bldP spid="91" grpId="0" animBg="1"/>
      <p:bldP spid="143" grpId="0" animBg="1"/>
      <p:bldP spid="144" grpId="0"/>
      <p:bldP spid="149" grpId="0" animBg="1"/>
      <p:bldP spid="150" grpId="0" animBg="1"/>
      <p:bldP spid="151" grpId="0" animBg="1"/>
      <p:bldP spid="5" grpId="0" animBg="1"/>
      <p:bldP spid="11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C6-05, C7-02, C8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App2</a:t>
            </a:r>
            <a:r>
              <a:rPr lang="en-US" sz="2400" dirty="0">
                <a:solidFill>
                  <a:schemeClr val="bg1"/>
                </a:solidFill>
              </a:rPr>
              <a:t> from C6-06 to C6-10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73806" y="362735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App2 Backend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85489" y="362735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85571" y="45259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URL Map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FF00"/>
                </a:solidFill>
              </a:rPr>
              <a:t>context path-based routing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97254" y="45259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 + </a:t>
            </a:r>
            <a:r>
              <a:rPr lang="en-US" sz="2000" b="1" dirty="0">
                <a:solidFill>
                  <a:srgbClr val="F4A85D"/>
                </a:solidFill>
              </a:rPr>
              <a:t>Context Path Routing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A1751-9755-250B-6500-78F84EDA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4" y="94592"/>
            <a:ext cx="3826655" cy="762150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1E9910-CF69-7202-20A1-F778704C6532}"/>
              </a:ext>
            </a:extLst>
          </p:cNvPr>
          <p:cNvSpPr/>
          <p:nvPr/>
        </p:nvSpPr>
        <p:spPr>
          <a:xfrm>
            <a:off x="267312" y="4750676"/>
            <a:ext cx="3537433" cy="2017986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 Load Balancer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Domain Name based Routing</a:t>
            </a:r>
            <a:endParaRPr lang="en-US" sz="5000" b="1" dirty="0">
              <a:solidFill>
                <a:srgbClr val="31874C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Demo-18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74475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2295887" y="6487741"/>
            <a:ext cx="10710042" cy="9313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chemeClr val="bg1"/>
                </a:solidFill>
              </a:rPr>
              <a:t>Regional MIG Private IP </a:t>
            </a:r>
            <a:r>
              <a:rPr lang="en-US" sz="2600" b="1" dirty="0"/>
              <a:t>+ </a:t>
            </a:r>
          </a:p>
          <a:p>
            <a:pPr algn="ctr"/>
            <a:r>
              <a:rPr lang="en-US" sz="2600" b="1" dirty="0"/>
              <a:t>Regional Application Load Balancer HTTP + </a:t>
            </a:r>
            <a:r>
              <a:rPr lang="en-US" sz="2600" b="1" dirty="0">
                <a:solidFill>
                  <a:srgbClr val="F4A85D"/>
                </a:solidFill>
              </a:rPr>
              <a:t>Domain Name based Routing</a:t>
            </a:r>
          </a:p>
        </p:txBody>
      </p:sp>
    </p:spTree>
    <p:extLst>
      <p:ext uri="{BB962C8B-B14F-4D97-AF65-F5344CB8AC3E}">
        <p14:creationId xmlns:p14="http://schemas.microsoft.com/office/powerpoint/2010/main" val="292353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50" y="-53901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/>
              <a:t>GCP MIG Update Policy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4"/>
            <a:ext cx="5779242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817668" y="1192918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7"/>
            <a:ext cx="5279449" cy="463711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58311" y="3244707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215302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>
            <a:off x="11361110" y="7665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0239137" y="5659084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76267" y="578565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04740" y="5761384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0239137" y="6368607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231487" y="636860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7667" y="5340036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514823" y="6440578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6169569" y="5507884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90444B-D2EE-CFFE-5B20-75C5C454E0A0}"/>
              </a:ext>
            </a:extLst>
          </p:cNvPr>
          <p:cNvCxnSpPr>
            <a:stCxn id="76" idx="3"/>
            <a:endCxn id="62" idx="1"/>
          </p:cNvCxnSpPr>
          <p:nvPr/>
        </p:nvCxnSpPr>
        <p:spPr>
          <a:xfrm>
            <a:off x="7842805" y="6158897"/>
            <a:ext cx="2396332" cy="883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616016" cy="97804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11313900" y="4664036"/>
            <a:ext cx="1362496" cy="99504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7A73F2E-DF6C-B007-698F-F2A89953BA1A}"/>
              </a:ext>
            </a:extLst>
          </p:cNvPr>
          <p:cNvSpPr/>
          <p:nvPr/>
        </p:nvSpPr>
        <p:spPr>
          <a:xfrm>
            <a:off x="10456163" y="3939503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Update</a:t>
            </a:r>
          </a:p>
          <a:p>
            <a:pPr algn="ctr"/>
            <a:r>
              <a:rPr lang="en-US" b="1"/>
              <a:t>Policy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5F36C43-5C28-2FDD-A7C1-56055C0EEAE3}"/>
              </a:ext>
            </a:extLst>
          </p:cNvPr>
          <p:cNvSpPr/>
          <p:nvPr/>
        </p:nvSpPr>
        <p:spPr>
          <a:xfrm>
            <a:off x="267129" y="2172077"/>
            <a:ext cx="7506358" cy="19445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600"/>
              <a:t>How will you </a:t>
            </a:r>
            <a:r>
              <a:rPr lang="en-IN" sz="3600">
                <a:solidFill>
                  <a:srgbClr val="FFFF00"/>
                </a:solidFill>
              </a:rPr>
              <a:t>update applications </a:t>
            </a:r>
            <a:r>
              <a:rPr lang="en-IN" sz="3600"/>
              <a:t>hosted in GCP Managed Instance Groups using Terraform?</a:t>
            </a:r>
            <a:endParaRPr lang="en-US" sz="36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99EBBA-E21E-31C9-A5D0-9A1E4D17AE33}"/>
              </a:ext>
            </a:extLst>
          </p:cNvPr>
          <p:cNvSpPr/>
          <p:nvPr/>
        </p:nvSpPr>
        <p:spPr>
          <a:xfrm>
            <a:off x="2743223" y="1011741"/>
            <a:ext cx="2620537" cy="6948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/>
              <a:t>Use case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2CF129E-6837-2EE9-2B06-796CB3B23E4B}"/>
              </a:ext>
            </a:extLst>
          </p:cNvPr>
          <p:cNvSpPr/>
          <p:nvPr/>
        </p:nvSpPr>
        <p:spPr>
          <a:xfrm>
            <a:off x="238595" y="4223225"/>
            <a:ext cx="7506358" cy="11168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600"/>
              <a:t>How do you upgrade the </a:t>
            </a:r>
            <a:r>
              <a:rPr lang="en-IN" sz="3600">
                <a:solidFill>
                  <a:srgbClr val="FFFF00"/>
                </a:solidFill>
              </a:rPr>
              <a:t>V1 version of app to V2 version </a:t>
            </a:r>
            <a:r>
              <a:rPr lang="en-IN" sz="3600"/>
              <a:t>using Terraform?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2341083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0081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Load Balancer + Domain Name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93293" y="4653578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1783529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844620" y="379214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44620" y="433390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58301" y="323424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2E333AC-03B8-846D-F9DC-6D6B57BBEBE1}"/>
              </a:ext>
            </a:extLst>
          </p:cNvPr>
          <p:cNvSpPr/>
          <p:nvPr/>
        </p:nvSpPr>
        <p:spPr>
          <a:xfrm>
            <a:off x="9823132" y="377513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198;p23">
            <a:extLst>
              <a:ext uri="{FF2B5EF4-FFF2-40B4-BE49-F238E27FC236}">
                <a16:creationId xmlns:a16="http://schemas.microsoft.com/office/drawing/2014/main" id="{8897BC9C-3BA9-DA96-A41E-58207904966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0055" y="386069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136764-882E-232F-55E5-06DB555D55E3}"/>
              </a:ext>
            </a:extLst>
          </p:cNvPr>
          <p:cNvSpPr txBox="1"/>
          <p:nvPr/>
        </p:nvSpPr>
        <p:spPr>
          <a:xfrm>
            <a:off x="9823132" y="43168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49" name="Google Shape;512;p32">
            <a:extLst>
              <a:ext uri="{FF2B5EF4-FFF2-40B4-BE49-F238E27FC236}">
                <a16:creationId xmlns:a16="http://schemas.microsoft.com/office/drawing/2014/main" id="{05017A51-448E-ABA6-A2E8-BE2234B6574E}"/>
              </a:ext>
            </a:extLst>
          </p:cNvPr>
          <p:cNvSpPr/>
          <p:nvPr/>
        </p:nvSpPr>
        <p:spPr>
          <a:xfrm>
            <a:off x="6431791" y="5236421"/>
            <a:ext cx="4476620" cy="1783529"/>
          </a:xfrm>
          <a:prstGeom prst="roundRect">
            <a:avLst>
              <a:gd name="adj" fmla="val 827"/>
            </a:avLst>
          </a:prstGeom>
          <a:solidFill>
            <a:srgbClr val="CBFFFA"/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699;p35">
            <a:extLst>
              <a:ext uri="{FF2B5EF4-FFF2-40B4-BE49-F238E27FC236}">
                <a16:creationId xmlns:a16="http://schemas.microsoft.com/office/drawing/2014/main" id="{4DC480BC-8851-D7C5-9D48-5E440A283650}"/>
              </a:ext>
            </a:extLst>
          </p:cNvPr>
          <p:cNvSpPr/>
          <p:nvPr/>
        </p:nvSpPr>
        <p:spPr>
          <a:xfrm>
            <a:off x="6537428" y="5308119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A9A711-96DC-C1E4-58AF-5C5F0FDECB36}"/>
              </a:ext>
            </a:extLst>
          </p:cNvPr>
          <p:cNvSpPr txBox="1"/>
          <p:nvPr/>
        </p:nvSpPr>
        <p:spPr>
          <a:xfrm>
            <a:off x="6593228" y="534037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53" name="Google Shape;540;p32">
            <a:extLst>
              <a:ext uri="{FF2B5EF4-FFF2-40B4-BE49-F238E27FC236}">
                <a16:creationId xmlns:a16="http://schemas.microsoft.com/office/drawing/2014/main" id="{1D0719E3-8256-FFCE-FFB5-6A17F5C6AEBA}"/>
              </a:ext>
            </a:extLst>
          </p:cNvPr>
          <p:cNvSpPr/>
          <p:nvPr/>
        </p:nvSpPr>
        <p:spPr>
          <a:xfrm>
            <a:off x="6869066" y="5897939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198;p23">
            <a:extLst>
              <a:ext uri="{FF2B5EF4-FFF2-40B4-BE49-F238E27FC236}">
                <a16:creationId xmlns:a16="http://schemas.microsoft.com/office/drawing/2014/main" id="{E9942FCB-9836-C8EA-47AB-F7A3D447BC8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989" y="598349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62791-C523-5AF1-925D-AE288067B86F}"/>
              </a:ext>
            </a:extLst>
          </p:cNvPr>
          <p:cNvSpPr txBox="1"/>
          <p:nvPr/>
        </p:nvSpPr>
        <p:spPr>
          <a:xfrm>
            <a:off x="6869066" y="64397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845560-7E18-E0BF-DB05-5FEBCD416437}"/>
              </a:ext>
            </a:extLst>
          </p:cNvPr>
          <p:cNvSpPr txBox="1"/>
          <p:nvPr/>
        </p:nvSpPr>
        <p:spPr>
          <a:xfrm>
            <a:off x="8082747" y="534004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APP2</a:t>
            </a:r>
          </a:p>
        </p:txBody>
      </p:sp>
      <p:sp>
        <p:nvSpPr>
          <p:cNvPr id="58" name="Google Shape;699;p35">
            <a:extLst>
              <a:ext uri="{FF2B5EF4-FFF2-40B4-BE49-F238E27FC236}">
                <a16:creationId xmlns:a16="http://schemas.microsoft.com/office/drawing/2014/main" id="{5198452D-DCD5-1812-75CD-1193EAC1818B}"/>
              </a:ext>
            </a:extLst>
          </p:cNvPr>
          <p:cNvSpPr/>
          <p:nvPr/>
        </p:nvSpPr>
        <p:spPr>
          <a:xfrm>
            <a:off x="9515940" y="529111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9E9537-EE99-2464-7683-01616AA6C3E5}"/>
              </a:ext>
            </a:extLst>
          </p:cNvPr>
          <p:cNvSpPr txBox="1"/>
          <p:nvPr/>
        </p:nvSpPr>
        <p:spPr>
          <a:xfrm>
            <a:off x="9567733" y="5323365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60" name="Google Shape;540;p32">
            <a:extLst>
              <a:ext uri="{FF2B5EF4-FFF2-40B4-BE49-F238E27FC236}">
                <a16:creationId xmlns:a16="http://schemas.microsoft.com/office/drawing/2014/main" id="{73632089-729B-2201-C62A-8736BA3E436E}"/>
              </a:ext>
            </a:extLst>
          </p:cNvPr>
          <p:cNvSpPr/>
          <p:nvPr/>
        </p:nvSpPr>
        <p:spPr>
          <a:xfrm>
            <a:off x="9847578" y="588093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198;p23">
            <a:extLst>
              <a:ext uri="{FF2B5EF4-FFF2-40B4-BE49-F238E27FC236}">
                <a16:creationId xmlns:a16="http://schemas.microsoft.com/office/drawing/2014/main" id="{BD8EB3F8-2334-11B1-BC3E-8DCCD5311B2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14501" y="596649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F9090-CB09-6457-082A-70D1978F9B6F}"/>
              </a:ext>
            </a:extLst>
          </p:cNvPr>
          <p:cNvSpPr txBox="1"/>
          <p:nvPr/>
        </p:nvSpPr>
        <p:spPr>
          <a:xfrm>
            <a:off x="9847578" y="642269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557CBBF-1A61-A5FF-E4F8-D2676641976A}"/>
              </a:ext>
            </a:extLst>
          </p:cNvPr>
          <p:cNvSpPr/>
          <p:nvPr/>
        </p:nvSpPr>
        <p:spPr>
          <a:xfrm>
            <a:off x="4239318" y="3533014"/>
            <a:ext cx="1528757" cy="30270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app1.stacksimplify.com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225159" y="4272371"/>
            <a:ext cx="1528757" cy="3027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err="1"/>
              <a:t>default.stacksimplify.com</a:t>
            </a:r>
            <a:endParaRPr lang="en-US" sz="1000" dirty="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A5B9A14-4B27-0CF5-DC2E-78C921D0A553}"/>
              </a:ext>
            </a:extLst>
          </p:cNvPr>
          <p:cNvSpPr/>
          <p:nvPr/>
        </p:nvSpPr>
        <p:spPr>
          <a:xfrm>
            <a:off x="4224722" y="4941516"/>
            <a:ext cx="1528757" cy="3027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app2.stacksimplify.com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775E63CF-8CF0-2B01-3D04-611CC004207A}"/>
              </a:ext>
            </a:extLst>
          </p:cNvPr>
          <p:cNvCxnSpPr>
            <a:cxnSpLocks/>
            <a:stCxn id="49" idx="3"/>
            <a:endCxn id="62" idx="1"/>
          </p:cNvCxnSpPr>
          <p:nvPr/>
        </p:nvCxnSpPr>
        <p:spPr>
          <a:xfrm flipV="1">
            <a:off x="10908411" y="4980122"/>
            <a:ext cx="578907" cy="11480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>
            <a:off x="10883965" y="4022389"/>
            <a:ext cx="603353" cy="9577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F9FB6E09-53F7-D678-588C-587C43FF2C73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797321" y="3684368"/>
            <a:ext cx="441997" cy="7241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AE60E2EA-8CBF-3DCD-42C6-559D0CB1DB0D}"/>
              </a:ext>
            </a:extLst>
          </p:cNvPr>
          <p:cNvCxnSpPr>
            <a:cxnSpLocks/>
            <a:stCxn id="15" idx="3"/>
            <a:endCxn id="91" idx="1"/>
          </p:cNvCxnSpPr>
          <p:nvPr/>
        </p:nvCxnSpPr>
        <p:spPr>
          <a:xfrm>
            <a:off x="3797321" y="4408495"/>
            <a:ext cx="427401" cy="684375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AB457D5-06CE-223C-655E-D332D9F66DA4}"/>
              </a:ext>
            </a:extLst>
          </p:cNvPr>
          <p:cNvCxnSpPr>
            <a:cxnSpLocks/>
          </p:cNvCxnSpPr>
          <p:nvPr/>
        </p:nvCxnSpPr>
        <p:spPr>
          <a:xfrm>
            <a:off x="5780465" y="3684368"/>
            <a:ext cx="612423" cy="1763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797321" y="4408495"/>
            <a:ext cx="427838" cy="15230"/>
          </a:xfrm>
          <a:prstGeom prst="bentConnector3">
            <a:avLst>
              <a:gd name="adj1" fmla="val 50000"/>
            </a:avLst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F9A3BF3D-1AE6-279F-9842-AFA36B567BC6}"/>
              </a:ext>
            </a:extLst>
          </p:cNvPr>
          <p:cNvCxnSpPr>
            <a:cxnSpLocks/>
            <a:stCxn id="91" idx="3"/>
            <a:endCxn id="49" idx="1"/>
          </p:cNvCxnSpPr>
          <p:nvPr/>
        </p:nvCxnSpPr>
        <p:spPr>
          <a:xfrm>
            <a:off x="5753479" y="5092870"/>
            <a:ext cx="678312" cy="103531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786683" y="3331203"/>
            <a:ext cx="4458861" cy="2479486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921334" y="551654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59148" y="6112077"/>
            <a:ext cx="2563266" cy="307777"/>
          </a:xfrm>
          <a:prstGeom prst="rect">
            <a:avLst/>
          </a:prstGeom>
          <a:solidFill>
            <a:schemeClr val="bg1"/>
          </a:solidFill>
          <a:ln>
            <a:solidFill>
              <a:srgbClr val="389954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389954"/>
                </a:solidFill>
              </a:rPr>
              <a:t>http://app1.stacksimplify.com/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7A6044D-2621-2261-E636-F7029AAD40A9}"/>
              </a:ext>
            </a:extLst>
          </p:cNvPr>
          <p:cNvSpPr txBox="1"/>
          <p:nvPr/>
        </p:nvSpPr>
        <p:spPr>
          <a:xfrm>
            <a:off x="89315" y="6528828"/>
            <a:ext cx="2563266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http://app2.stacksimplify.com/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6AE4412-F245-60A2-9A26-C0E0E1166A58}"/>
              </a:ext>
            </a:extLst>
          </p:cNvPr>
          <p:cNvSpPr txBox="1"/>
          <p:nvPr/>
        </p:nvSpPr>
        <p:spPr>
          <a:xfrm>
            <a:off x="80776" y="6934586"/>
            <a:ext cx="2680414" cy="3077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http://</a:t>
            </a:r>
            <a:r>
              <a:rPr lang="en-US" sz="1400" b="1" dirty="0" err="1">
                <a:solidFill>
                  <a:srgbClr val="002060"/>
                </a:solidFill>
              </a:rPr>
              <a:t>default.stacksimplify.com</a:t>
            </a:r>
            <a:r>
              <a:rPr lang="en-US" sz="1400" b="1" dirty="0">
                <a:solidFill>
                  <a:srgbClr val="002060"/>
                </a:solidFill>
              </a:rPr>
              <a:t>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906983" y="3410402"/>
            <a:ext cx="1989300" cy="2060131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464717" y="521345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URL Map</a:t>
            </a:r>
          </a:p>
        </p:txBody>
      </p:sp>
    </p:spTree>
    <p:extLst>
      <p:ext uri="{BB962C8B-B14F-4D97-AF65-F5344CB8AC3E}">
        <p14:creationId xmlns:p14="http://schemas.microsoft.com/office/powerpoint/2010/main" val="197727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8" grpId="0" animBg="1"/>
      <p:bldP spid="91" grpId="0" animBg="1"/>
      <p:bldP spid="149" grpId="0" animBg="1"/>
      <p:bldP spid="150" grpId="0" animBg="1"/>
      <p:bldP spid="151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C6-10, C7-02, C8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URL Map for </a:t>
            </a:r>
            <a:r>
              <a:rPr lang="en-US" sz="2400" dirty="0">
                <a:solidFill>
                  <a:srgbClr val="FFFF00"/>
                </a:solidFill>
              </a:rPr>
              <a:t>domain name-based routing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 + </a:t>
            </a:r>
            <a:r>
              <a:rPr lang="en-US" sz="2000" b="1" dirty="0">
                <a:solidFill>
                  <a:srgbClr val="F4A85D"/>
                </a:solidFill>
              </a:rPr>
              <a:t>Domain Name based Routing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A1751-9755-250B-6500-78F84EDA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4" y="94592"/>
            <a:ext cx="3826655" cy="762150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1E9910-CF69-7202-20A1-F778704C6532}"/>
              </a:ext>
            </a:extLst>
          </p:cNvPr>
          <p:cNvSpPr/>
          <p:nvPr/>
        </p:nvSpPr>
        <p:spPr>
          <a:xfrm>
            <a:off x="267312" y="6390290"/>
            <a:ext cx="3537433" cy="37837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8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 Load Balancer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Header based Routing</a:t>
            </a:r>
            <a:endParaRPr lang="en-US" sz="5000" b="1" dirty="0">
              <a:solidFill>
                <a:srgbClr val="31874C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Demo-19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74475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2295887" y="6487741"/>
            <a:ext cx="10710042" cy="9313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chemeClr val="bg1"/>
                </a:solidFill>
              </a:rPr>
              <a:t>Regional MIG Private IP </a:t>
            </a:r>
            <a:r>
              <a:rPr lang="en-US" sz="2600" b="1" dirty="0"/>
              <a:t>+ </a:t>
            </a:r>
          </a:p>
          <a:p>
            <a:pPr algn="ctr"/>
            <a:r>
              <a:rPr lang="en-US" sz="2600" b="1" dirty="0"/>
              <a:t>Regional Application Load Balancer HTTP + </a:t>
            </a:r>
            <a:r>
              <a:rPr lang="en-US" sz="2600" b="1" dirty="0">
                <a:solidFill>
                  <a:srgbClr val="F4A85D"/>
                </a:solidFill>
              </a:rPr>
              <a:t>Header based Routing</a:t>
            </a:r>
          </a:p>
        </p:txBody>
      </p:sp>
    </p:spTree>
    <p:extLst>
      <p:ext uri="{BB962C8B-B14F-4D97-AF65-F5344CB8AC3E}">
        <p14:creationId xmlns:p14="http://schemas.microsoft.com/office/powerpoint/2010/main" val="20729161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0081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Load Balancer + Header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93293" y="4653578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1783529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844620" y="379214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44620" y="433390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58301" y="323424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2E333AC-03B8-846D-F9DC-6D6B57BBEBE1}"/>
              </a:ext>
            </a:extLst>
          </p:cNvPr>
          <p:cNvSpPr/>
          <p:nvPr/>
        </p:nvSpPr>
        <p:spPr>
          <a:xfrm>
            <a:off x="9823132" y="377513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198;p23">
            <a:extLst>
              <a:ext uri="{FF2B5EF4-FFF2-40B4-BE49-F238E27FC236}">
                <a16:creationId xmlns:a16="http://schemas.microsoft.com/office/drawing/2014/main" id="{8897BC9C-3BA9-DA96-A41E-58207904966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0055" y="386069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136764-882E-232F-55E5-06DB555D55E3}"/>
              </a:ext>
            </a:extLst>
          </p:cNvPr>
          <p:cNvSpPr txBox="1"/>
          <p:nvPr/>
        </p:nvSpPr>
        <p:spPr>
          <a:xfrm>
            <a:off x="9823132" y="43168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49" name="Google Shape;512;p32">
            <a:extLst>
              <a:ext uri="{FF2B5EF4-FFF2-40B4-BE49-F238E27FC236}">
                <a16:creationId xmlns:a16="http://schemas.microsoft.com/office/drawing/2014/main" id="{05017A51-448E-ABA6-A2E8-BE2234B6574E}"/>
              </a:ext>
            </a:extLst>
          </p:cNvPr>
          <p:cNvSpPr/>
          <p:nvPr/>
        </p:nvSpPr>
        <p:spPr>
          <a:xfrm>
            <a:off x="6431791" y="5236421"/>
            <a:ext cx="4476620" cy="1783529"/>
          </a:xfrm>
          <a:prstGeom prst="roundRect">
            <a:avLst>
              <a:gd name="adj" fmla="val 827"/>
            </a:avLst>
          </a:prstGeom>
          <a:solidFill>
            <a:srgbClr val="CBFFFA"/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699;p35">
            <a:extLst>
              <a:ext uri="{FF2B5EF4-FFF2-40B4-BE49-F238E27FC236}">
                <a16:creationId xmlns:a16="http://schemas.microsoft.com/office/drawing/2014/main" id="{4DC480BC-8851-D7C5-9D48-5E440A283650}"/>
              </a:ext>
            </a:extLst>
          </p:cNvPr>
          <p:cNvSpPr/>
          <p:nvPr/>
        </p:nvSpPr>
        <p:spPr>
          <a:xfrm>
            <a:off x="6537428" y="5308119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A9A711-96DC-C1E4-58AF-5C5F0FDECB36}"/>
              </a:ext>
            </a:extLst>
          </p:cNvPr>
          <p:cNvSpPr txBox="1"/>
          <p:nvPr/>
        </p:nvSpPr>
        <p:spPr>
          <a:xfrm>
            <a:off x="6593228" y="534037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53" name="Google Shape;540;p32">
            <a:extLst>
              <a:ext uri="{FF2B5EF4-FFF2-40B4-BE49-F238E27FC236}">
                <a16:creationId xmlns:a16="http://schemas.microsoft.com/office/drawing/2014/main" id="{1D0719E3-8256-FFCE-FFB5-6A17F5C6AEBA}"/>
              </a:ext>
            </a:extLst>
          </p:cNvPr>
          <p:cNvSpPr/>
          <p:nvPr/>
        </p:nvSpPr>
        <p:spPr>
          <a:xfrm>
            <a:off x="6869066" y="5897939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198;p23">
            <a:extLst>
              <a:ext uri="{FF2B5EF4-FFF2-40B4-BE49-F238E27FC236}">
                <a16:creationId xmlns:a16="http://schemas.microsoft.com/office/drawing/2014/main" id="{E9942FCB-9836-C8EA-47AB-F7A3D447BC8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989" y="598349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62791-C523-5AF1-925D-AE288067B86F}"/>
              </a:ext>
            </a:extLst>
          </p:cNvPr>
          <p:cNvSpPr txBox="1"/>
          <p:nvPr/>
        </p:nvSpPr>
        <p:spPr>
          <a:xfrm>
            <a:off x="6869066" y="64397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845560-7E18-E0BF-DB05-5FEBCD416437}"/>
              </a:ext>
            </a:extLst>
          </p:cNvPr>
          <p:cNvSpPr txBox="1"/>
          <p:nvPr/>
        </p:nvSpPr>
        <p:spPr>
          <a:xfrm>
            <a:off x="8082747" y="534004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APP2</a:t>
            </a:r>
          </a:p>
        </p:txBody>
      </p:sp>
      <p:sp>
        <p:nvSpPr>
          <p:cNvPr id="58" name="Google Shape;699;p35">
            <a:extLst>
              <a:ext uri="{FF2B5EF4-FFF2-40B4-BE49-F238E27FC236}">
                <a16:creationId xmlns:a16="http://schemas.microsoft.com/office/drawing/2014/main" id="{5198452D-DCD5-1812-75CD-1193EAC1818B}"/>
              </a:ext>
            </a:extLst>
          </p:cNvPr>
          <p:cNvSpPr/>
          <p:nvPr/>
        </p:nvSpPr>
        <p:spPr>
          <a:xfrm>
            <a:off x="9515940" y="529111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9E9537-EE99-2464-7683-01616AA6C3E5}"/>
              </a:ext>
            </a:extLst>
          </p:cNvPr>
          <p:cNvSpPr txBox="1"/>
          <p:nvPr/>
        </p:nvSpPr>
        <p:spPr>
          <a:xfrm>
            <a:off x="9567733" y="5323365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60" name="Google Shape;540;p32">
            <a:extLst>
              <a:ext uri="{FF2B5EF4-FFF2-40B4-BE49-F238E27FC236}">
                <a16:creationId xmlns:a16="http://schemas.microsoft.com/office/drawing/2014/main" id="{73632089-729B-2201-C62A-8736BA3E436E}"/>
              </a:ext>
            </a:extLst>
          </p:cNvPr>
          <p:cNvSpPr/>
          <p:nvPr/>
        </p:nvSpPr>
        <p:spPr>
          <a:xfrm>
            <a:off x="9847578" y="588093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198;p23">
            <a:extLst>
              <a:ext uri="{FF2B5EF4-FFF2-40B4-BE49-F238E27FC236}">
                <a16:creationId xmlns:a16="http://schemas.microsoft.com/office/drawing/2014/main" id="{BD8EB3F8-2334-11B1-BC3E-8DCCD5311B2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14501" y="596649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F9090-CB09-6457-082A-70D1978F9B6F}"/>
              </a:ext>
            </a:extLst>
          </p:cNvPr>
          <p:cNvSpPr txBox="1"/>
          <p:nvPr/>
        </p:nvSpPr>
        <p:spPr>
          <a:xfrm>
            <a:off x="9847578" y="642269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557CBBF-1A61-A5FF-E4F8-D2676641976A}"/>
              </a:ext>
            </a:extLst>
          </p:cNvPr>
          <p:cNvSpPr/>
          <p:nvPr/>
        </p:nvSpPr>
        <p:spPr>
          <a:xfrm>
            <a:off x="4239318" y="3533014"/>
            <a:ext cx="1528757" cy="30270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appname</a:t>
            </a:r>
            <a:r>
              <a:rPr lang="en-US" sz="1300" dirty="0"/>
              <a:t>: myapp1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225159" y="4272371"/>
            <a:ext cx="1528757" cy="3027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Default (Any header)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A5B9A14-4B27-0CF5-DC2E-78C921D0A553}"/>
              </a:ext>
            </a:extLst>
          </p:cNvPr>
          <p:cNvSpPr/>
          <p:nvPr/>
        </p:nvSpPr>
        <p:spPr>
          <a:xfrm>
            <a:off x="4224722" y="4941516"/>
            <a:ext cx="1528757" cy="3027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/>
              <a:t>appname</a:t>
            </a:r>
            <a:r>
              <a:rPr lang="en-US" sz="1300" dirty="0"/>
              <a:t>: myapp2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775E63CF-8CF0-2B01-3D04-611CC004207A}"/>
              </a:ext>
            </a:extLst>
          </p:cNvPr>
          <p:cNvCxnSpPr>
            <a:cxnSpLocks/>
            <a:stCxn id="49" idx="3"/>
            <a:endCxn id="62" idx="1"/>
          </p:cNvCxnSpPr>
          <p:nvPr/>
        </p:nvCxnSpPr>
        <p:spPr>
          <a:xfrm flipV="1">
            <a:off x="10908411" y="4980122"/>
            <a:ext cx="578907" cy="11480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>
            <a:off x="10883965" y="4022389"/>
            <a:ext cx="603353" cy="9577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F9FB6E09-53F7-D678-588C-587C43FF2C73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797321" y="3684368"/>
            <a:ext cx="441997" cy="7241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AE60E2EA-8CBF-3DCD-42C6-559D0CB1DB0D}"/>
              </a:ext>
            </a:extLst>
          </p:cNvPr>
          <p:cNvCxnSpPr>
            <a:cxnSpLocks/>
            <a:stCxn id="15" idx="3"/>
            <a:endCxn id="91" idx="1"/>
          </p:cNvCxnSpPr>
          <p:nvPr/>
        </p:nvCxnSpPr>
        <p:spPr>
          <a:xfrm>
            <a:off x="3797321" y="4408495"/>
            <a:ext cx="427401" cy="684375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AB457D5-06CE-223C-655E-D332D9F66DA4}"/>
              </a:ext>
            </a:extLst>
          </p:cNvPr>
          <p:cNvCxnSpPr>
            <a:cxnSpLocks/>
          </p:cNvCxnSpPr>
          <p:nvPr/>
        </p:nvCxnSpPr>
        <p:spPr>
          <a:xfrm>
            <a:off x="5780465" y="3684368"/>
            <a:ext cx="612423" cy="1763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797321" y="4408495"/>
            <a:ext cx="427838" cy="15230"/>
          </a:xfrm>
          <a:prstGeom prst="bentConnector3">
            <a:avLst>
              <a:gd name="adj1" fmla="val 50000"/>
            </a:avLst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F9A3BF3D-1AE6-279F-9842-AFA36B567BC6}"/>
              </a:ext>
            </a:extLst>
          </p:cNvPr>
          <p:cNvCxnSpPr>
            <a:cxnSpLocks/>
            <a:stCxn id="91" idx="3"/>
            <a:endCxn id="49" idx="1"/>
          </p:cNvCxnSpPr>
          <p:nvPr/>
        </p:nvCxnSpPr>
        <p:spPr>
          <a:xfrm>
            <a:off x="5753479" y="5092870"/>
            <a:ext cx="678312" cy="103531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786683" y="3331203"/>
            <a:ext cx="4458861" cy="2479486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921334" y="551654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59148" y="6112077"/>
            <a:ext cx="3325398" cy="307777"/>
          </a:xfrm>
          <a:prstGeom prst="rect">
            <a:avLst/>
          </a:prstGeom>
          <a:solidFill>
            <a:schemeClr val="bg1"/>
          </a:solidFill>
          <a:ln>
            <a:solidFill>
              <a:srgbClr val="389954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389954"/>
                </a:solidFill>
              </a:rPr>
              <a:t>http://LB-IP/  + Header </a:t>
            </a:r>
            <a:r>
              <a:rPr lang="en-US" sz="1400" b="1" dirty="0" err="1">
                <a:solidFill>
                  <a:srgbClr val="389954"/>
                </a:solidFill>
              </a:rPr>
              <a:t>appname</a:t>
            </a:r>
            <a:r>
              <a:rPr lang="en-US" sz="1400" b="1" dirty="0">
                <a:solidFill>
                  <a:srgbClr val="389954"/>
                </a:solidFill>
              </a:rPr>
              <a:t>: myapp1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7A6044D-2621-2261-E636-F7029AAD40A9}"/>
              </a:ext>
            </a:extLst>
          </p:cNvPr>
          <p:cNvSpPr txBox="1"/>
          <p:nvPr/>
        </p:nvSpPr>
        <p:spPr>
          <a:xfrm>
            <a:off x="89315" y="6528828"/>
            <a:ext cx="4119397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http://LB-IP/  + Header </a:t>
            </a:r>
            <a:r>
              <a:rPr lang="en-US" sz="1400" b="1" dirty="0" err="1">
                <a:solidFill>
                  <a:srgbClr val="002060"/>
                </a:solidFill>
              </a:rPr>
              <a:t>appname</a:t>
            </a:r>
            <a:r>
              <a:rPr lang="en-US" sz="1400" b="1" dirty="0">
                <a:solidFill>
                  <a:srgbClr val="002060"/>
                </a:solidFill>
              </a:rPr>
              <a:t>: myapp3, any value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6AE4412-F245-60A2-9A26-C0E0E1166A58}"/>
              </a:ext>
            </a:extLst>
          </p:cNvPr>
          <p:cNvSpPr txBox="1"/>
          <p:nvPr/>
        </p:nvSpPr>
        <p:spPr>
          <a:xfrm>
            <a:off x="80776" y="6934586"/>
            <a:ext cx="332539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http://LB-IP/  + Header </a:t>
            </a:r>
            <a:r>
              <a:rPr lang="en-US" sz="1400" b="1" dirty="0" err="1">
                <a:solidFill>
                  <a:srgbClr val="7030A0"/>
                </a:solidFill>
              </a:rPr>
              <a:t>appname</a:t>
            </a:r>
            <a:r>
              <a:rPr lang="en-US" sz="1400" b="1" dirty="0">
                <a:solidFill>
                  <a:srgbClr val="7030A0"/>
                </a:solidFill>
              </a:rPr>
              <a:t>: myapp2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906983" y="3410402"/>
            <a:ext cx="1989300" cy="2060131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464717" y="521345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URL Map</a:t>
            </a:r>
          </a:p>
        </p:txBody>
      </p:sp>
    </p:spTree>
    <p:extLst>
      <p:ext uri="{BB962C8B-B14F-4D97-AF65-F5344CB8AC3E}">
        <p14:creationId xmlns:p14="http://schemas.microsoft.com/office/powerpoint/2010/main" val="269156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8" grpId="0" animBg="1"/>
      <p:bldP spid="91" grpId="0" animBg="1"/>
      <p:bldP spid="149" grpId="0" animBg="1"/>
      <p:bldP spid="150" grpId="0" animBg="1"/>
      <p:bldP spid="15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C6-10, C7-02, C8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URL Map for </a:t>
            </a:r>
            <a:r>
              <a:rPr lang="en-US" sz="2400" dirty="0">
                <a:solidFill>
                  <a:srgbClr val="FFFF00"/>
                </a:solidFill>
              </a:rPr>
              <a:t>Header based routing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 + </a:t>
            </a:r>
            <a:r>
              <a:rPr lang="en-US" sz="2000" b="1" dirty="0">
                <a:solidFill>
                  <a:srgbClr val="F4A85D"/>
                </a:solidFill>
              </a:rPr>
              <a:t>Header based Routing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A1751-9755-250B-6500-78F84EDA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4" y="94592"/>
            <a:ext cx="3826655" cy="762150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71E9910-CF69-7202-20A1-F778704C6532}"/>
              </a:ext>
            </a:extLst>
          </p:cNvPr>
          <p:cNvSpPr/>
          <p:nvPr/>
        </p:nvSpPr>
        <p:spPr>
          <a:xfrm>
            <a:off x="267312" y="6390290"/>
            <a:ext cx="3537433" cy="37837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1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Application Logging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Cloud Logging</a:t>
            </a:r>
            <a:endParaRPr lang="en-US" sz="5000" b="1" dirty="0">
              <a:solidFill>
                <a:srgbClr val="31874C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Demo-20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74475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2295887" y="6487741"/>
            <a:ext cx="10710042" cy="10837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chemeClr val="bg1"/>
                </a:solidFill>
              </a:rPr>
              <a:t>Regional MIG Private IP </a:t>
            </a:r>
            <a:r>
              <a:rPr lang="en-US" sz="2600" b="1" dirty="0"/>
              <a:t>+ </a:t>
            </a:r>
          </a:p>
          <a:p>
            <a:pPr algn="ctr"/>
            <a:r>
              <a:rPr lang="en-US" sz="2600" b="1" dirty="0"/>
              <a:t>Regional Application Load Balancer HTTPS (Self-signed SSL) + </a:t>
            </a:r>
            <a:r>
              <a:rPr lang="en-US" sz="2600" b="1" dirty="0">
                <a:solidFill>
                  <a:srgbClr val="F4A85D"/>
                </a:solidFill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40029245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Cloud Logging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83432" y="5004272"/>
            <a:ext cx="1933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593228" y="3792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50850" y="4335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69708" y="645650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7909087" y="5706838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</a:t>
            </a:r>
          </a:p>
          <a:p>
            <a:pPr algn="ctr"/>
            <a:r>
              <a:rPr lang="en-US" b="1" dirty="0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225159" y="4272371"/>
            <a:ext cx="1528757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 flipV="1">
            <a:off x="10883965" y="4980122"/>
            <a:ext cx="603353" cy="10907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>
              <a:gd name="adj1" fmla="val 6151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797321" y="4408495"/>
            <a:ext cx="427838" cy="1523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826920" y="3792141"/>
            <a:ext cx="425524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888639" y="5894551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109272" y="5161139"/>
            <a:ext cx="121770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906983" y="4102255"/>
            <a:ext cx="1989300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526028" y="457094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96646" y="3312978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6705277" y="4677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6705277" y="5270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r>
              <a:rPr lang="en-US" sz="1600" dirty="0"/>
              <a:t> for Nginx</a:t>
            </a: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9572983" y="3802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1298" y="3888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9830605" y="4346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9685032" y="4688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9685032" y="5281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r>
              <a:rPr lang="en-US" sz="1600" dirty="0"/>
              <a:t> for Nginx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7481981" y="1366162"/>
            <a:ext cx="2203051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7653411" y="1474358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6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13723" y="1582414"/>
            <a:ext cx="821490" cy="649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endCxn id="47" idx="2"/>
          </p:cNvCxnSpPr>
          <p:nvPr/>
        </p:nvCxnSpPr>
        <p:spPr>
          <a:xfrm rot="5400000" flipH="1" flipV="1">
            <a:off x="6758608" y="3372294"/>
            <a:ext cx="2800480" cy="849317"/>
          </a:xfrm>
          <a:prstGeom prst="bentConnector3">
            <a:avLst>
              <a:gd name="adj1" fmla="val -17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8891753" y="2383462"/>
            <a:ext cx="681231" cy="2860219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970565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3901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953568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995269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Self-signed SSL</a:t>
            </a:r>
          </a:p>
        </p:txBody>
      </p:sp>
    </p:spTree>
    <p:extLst>
      <p:ext uri="{BB962C8B-B14F-4D97-AF65-F5344CB8AC3E}">
        <p14:creationId xmlns:p14="http://schemas.microsoft.com/office/powerpoint/2010/main" val="203223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3" grpId="0" animBg="1"/>
      <p:bldP spid="34" grpId="0" animBg="1"/>
      <p:bldP spid="47" grpId="0" animBg="1"/>
      <p:bldP spid="71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C5, C6-02 to C6-05, C7-01 to C9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Install </a:t>
            </a:r>
            <a:r>
              <a:rPr lang="en-US" sz="2400" dirty="0">
                <a:solidFill>
                  <a:srgbClr val="FFFF00"/>
                </a:solidFill>
              </a:rPr>
              <a:t>Ops Agent </a:t>
            </a:r>
            <a:r>
              <a:rPr lang="en-US" sz="2400" dirty="0">
                <a:solidFill>
                  <a:schemeClr val="bg1"/>
                </a:solidFill>
              </a:rPr>
              <a:t>install-</a:t>
            </a:r>
            <a:r>
              <a:rPr lang="en-US" sz="2400" dirty="0" err="1">
                <a:solidFill>
                  <a:schemeClr val="bg1"/>
                </a:solidFill>
              </a:rPr>
              <a:t>opsagent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dirty="0" err="1">
                <a:solidFill>
                  <a:schemeClr val="bg1"/>
                </a:solidFill>
              </a:rPr>
              <a:t>webserver.sh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</a:t>
            </a:r>
            <a:br>
              <a:rPr lang="en-US" dirty="0"/>
            </a:br>
            <a:r>
              <a:rPr lang="en-US" dirty="0"/>
              <a:t>Agent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73806" y="362735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Service Account for Logging with </a:t>
            </a:r>
            <a:r>
              <a:rPr lang="en-US" sz="2400" dirty="0">
                <a:solidFill>
                  <a:srgbClr val="FFFF00"/>
                </a:solidFill>
              </a:rPr>
              <a:t>Log writer and metric writer roles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85489" y="362735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85571" y="45259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instance template with </a:t>
            </a:r>
            <a:r>
              <a:rPr lang="en-US" sz="2400" dirty="0" err="1">
                <a:solidFill>
                  <a:srgbClr val="FFFF00"/>
                </a:solidFill>
              </a:rPr>
              <a:t>service_account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block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97254" y="45259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(Self-signed SSL) + </a:t>
            </a:r>
            <a:r>
              <a:rPr lang="en-US" sz="2000" b="1" dirty="0">
                <a:solidFill>
                  <a:srgbClr val="F4A85D"/>
                </a:solidFill>
              </a:rPr>
              <a:t>Logging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DBD8B-48B1-7B0F-CFEC-F616BD558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115614"/>
            <a:ext cx="4300758" cy="75753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8FCD574-7EB4-A62C-0EA3-34D74002B527}"/>
              </a:ext>
            </a:extLst>
          </p:cNvPr>
          <p:cNvSpPr/>
          <p:nvPr/>
        </p:nvSpPr>
        <p:spPr>
          <a:xfrm>
            <a:off x="350372" y="7020910"/>
            <a:ext cx="3569987" cy="31137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E0C6CE-5C4A-00CB-736A-26E0AE6EDCDA}"/>
              </a:ext>
            </a:extLst>
          </p:cNvPr>
          <p:cNvSpPr/>
          <p:nvPr/>
        </p:nvSpPr>
        <p:spPr>
          <a:xfrm>
            <a:off x="350372" y="4849208"/>
            <a:ext cx="3853766" cy="31137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A61AE2-5FF5-EF49-8C4D-E97CE866D173}"/>
              </a:ext>
            </a:extLst>
          </p:cNvPr>
          <p:cNvSpPr/>
          <p:nvPr/>
        </p:nvSpPr>
        <p:spPr>
          <a:xfrm>
            <a:off x="280388" y="2988876"/>
            <a:ext cx="3853766" cy="31137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8" grpId="0" animBg="1"/>
      <p:bldP spid="9" grpId="0" animBg="1"/>
      <p:bldP spid="10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Application Monitoring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Cloud Monitoring</a:t>
            </a:r>
            <a:endParaRPr lang="en-US" sz="5000" b="1" dirty="0">
              <a:solidFill>
                <a:srgbClr val="31874C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Demo-21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74475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1429406" y="6335343"/>
            <a:ext cx="11771586" cy="10837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chemeClr val="bg1"/>
                </a:solidFill>
              </a:rPr>
              <a:t>Regional MIG Private IP </a:t>
            </a:r>
            <a:r>
              <a:rPr lang="en-US" sz="2600" b="1" dirty="0"/>
              <a:t>+ </a:t>
            </a:r>
          </a:p>
          <a:p>
            <a:pPr algn="ctr"/>
            <a:r>
              <a:rPr lang="en-US" sz="2600" b="1" dirty="0"/>
              <a:t>Regional Application Load Balancer HTTPS (Self-signed SSL) + Logging + </a:t>
            </a:r>
            <a:r>
              <a:rPr lang="en-US" sz="2600" b="1" dirty="0">
                <a:solidFill>
                  <a:srgbClr val="F4A85D"/>
                </a:solidFill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9710676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Cloud Logging + Cloud Monitoring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83432" y="5004272"/>
            <a:ext cx="1933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593228" y="3792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50850" y="4335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69708" y="645650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7909087" y="5706838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Update</a:t>
            </a:r>
          </a:p>
          <a:p>
            <a:pPr algn="ctr"/>
            <a:r>
              <a:rPr lang="en-US" b="1" dirty="0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225159" y="4272371"/>
            <a:ext cx="1528757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 flipV="1">
            <a:off x="10883965" y="4980122"/>
            <a:ext cx="603353" cy="10907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>
              <a:gd name="adj1" fmla="val 6151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797321" y="4408495"/>
            <a:ext cx="427838" cy="1523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826920" y="3792141"/>
            <a:ext cx="425524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888639" y="5894551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109272" y="5161139"/>
            <a:ext cx="121770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906983" y="4102255"/>
            <a:ext cx="1989300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526028" y="457094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96646" y="3312978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6705277" y="4677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6705277" y="5270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r>
              <a:rPr lang="en-US" sz="1600" dirty="0"/>
              <a:t> for Nginx</a:t>
            </a: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9572983" y="3802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1298" y="3888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9830605" y="4346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9685032" y="4688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9685032" y="5281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r>
              <a:rPr lang="en-US" sz="1600" dirty="0"/>
              <a:t> for Nginx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3110844" y="1283035"/>
            <a:ext cx="6574189" cy="12506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7653411" y="1403764"/>
            <a:ext cx="1838083" cy="9636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tx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6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24483" y="1611904"/>
            <a:ext cx="821490" cy="649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48478" y="3419388"/>
            <a:ext cx="2663517" cy="892095"/>
          </a:xfrm>
          <a:prstGeom prst="bentConnector3">
            <a:avLst>
              <a:gd name="adj1" fmla="val -208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8846321" y="2504034"/>
            <a:ext cx="726663" cy="2739647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970565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3901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953568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995269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Self-signed 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3266487" y="1366162"/>
            <a:ext cx="4276581" cy="103054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tx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6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77186" y="1587596"/>
            <a:ext cx="701291" cy="55038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222B402-D667-566F-3B72-5BD793F7F5FA}"/>
              </a:ext>
            </a:extLst>
          </p:cNvPr>
          <p:cNvSpPr/>
          <p:nvPr/>
        </p:nvSpPr>
        <p:spPr>
          <a:xfrm>
            <a:off x="5316062" y="1434607"/>
            <a:ext cx="2080914" cy="19724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Notification Channels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B477DB-F107-A71B-E120-025763401A73}"/>
              </a:ext>
            </a:extLst>
          </p:cNvPr>
          <p:cNvSpPr/>
          <p:nvPr/>
        </p:nvSpPr>
        <p:spPr>
          <a:xfrm>
            <a:off x="5335086" y="1671915"/>
            <a:ext cx="2080914" cy="19724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Uptime Checks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8A426A-267C-395E-611E-366B9D51FC12}"/>
              </a:ext>
            </a:extLst>
          </p:cNvPr>
          <p:cNvSpPr/>
          <p:nvPr/>
        </p:nvSpPr>
        <p:spPr>
          <a:xfrm>
            <a:off x="5344333" y="1919189"/>
            <a:ext cx="2080914" cy="19724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Alert Policy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83FF654-DBB9-76F2-8085-39498489F9B0}"/>
              </a:ext>
            </a:extLst>
          </p:cNvPr>
          <p:cNvSpPr/>
          <p:nvPr/>
        </p:nvSpPr>
        <p:spPr>
          <a:xfrm>
            <a:off x="5326886" y="2166857"/>
            <a:ext cx="2080914" cy="19724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Nginx Metrics</a:t>
            </a:r>
          </a:p>
        </p:txBody>
      </p:sp>
    </p:spTree>
    <p:extLst>
      <p:ext uri="{BB962C8B-B14F-4D97-AF65-F5344CB8AC3E}">
        <p14:creationId xmlns:p14="http://schemas.microsoft.com/office/powerpoint/2010/main" val="409216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8" grpId="0" animBg="1"/>
      <p:bldP spid="22" grpId="0" animBg="1"/>
      <p:bldP spid="3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48736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/>
              <a:t>GCP Load Balancer Self-signed SSL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4"/>
            <a:ext cx="5779242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955369" y="1204859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7"/>
            <a:ext cx="5279449" cy="463711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58311" y="3244707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215302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9975003" y="34885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0239137" y="5659084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376267" y="578565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04740" y="5761384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0239137" y="6368607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231487" y="636860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7667" y="5340036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514823" y="6440578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6169569" y="5507884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90444B-D2EE-CFFE-5B20-75C5C454E0A0}"/>
              </a:ext>
            </a:extLst>
          </p:cNvPr>
          <p:cNvCxnSpPr>
            <a:stCxn id="76" idx="3"/>
            <a:endCxn id="62" idx="1"/>
          </p:cNvCxnSpPr>
          <p:nvPr/>
        </p:nvCxnSpPr>
        <p:spPr>
          <a:xfrm>
            <a:off x="7842805" y="6158897"/>
            <a:ext cx="2396332" cy="883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616016" cy="97804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11313900" y="4664036"/>
            <a:ext cx="1362496" cy="99504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7A73F2E-DF6C-B007-698F-F2A89953BA1A}"/>
              </a:ext>
            </a:extLst>
          </p:cNvPr>
          <p:cNvSpPr/>
          <p:nvPr/>
        </p:nvSpPr>
        <p:spPr>
          <a:xfrm>
            <a:off x="10456163" y="3939503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Update</a:t>
            </a:r>
          </a:p>
          <a:p>
            <a:pPr algn="ctr"/>
            <a:r>
              <a:rPr lang="en-US" b="1"/>
              <a:t>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10978464" y="555504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CE8B50-D7B8-0D64-835B-4CFB375F1BCD}"/>
              </a:ext>
            </a:extLst>
          </p:cNvPr>
          <p:cNvSpPr/>
          <p:nvPr/>
        </p:nvSpPr>
        <p:spPr>
          <a:xfrm>
            <a:off x="12618305" y="5629276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D2E494-F06C-7D81-AE9E-1A409FCF7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79010" y="5676215"/>
            <a:ext cx="748054" cy="5440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E3A6837-4147-5322-FFAC-B7E1098BD3B6}"/>
              </a:ext>
            </a:extLst>
          </p:cNvPr>
          <p:cNvSpPr txBox="1"/>
          <p:nvPr/>
        </p:nvSpPr>
        <p:spPr>
          <a:xfrm>
            <a:off x="12720919" y="6175906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Certificate </a:t>
            </a:r>
          </a:p>
          <a:p>
            <a:pPr algn="ctr"/>
            <a:r>
              <a:rPr lang="en-US" sz="1400" b="1"/>
              <a:t>Manager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41EEA5-3D20-20AD-6332-FCAD04E98F5D}"/>
              </a:ext>
            </a:extLst>
          </p:cNvPr>
          <p:cNvSpPr txBox="1"/>
          <p:nvPr/>
        </p:nvSpPr>
        <p:spPr>
          <a:xfrm flipH="1">
            <a:off x="11329214" y="-28395"/>
            <a:ext cx="218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A33F338-612C-6D34-097F-0DC5F194528C}"/>
              </a:ext>
            </a:extLst>
          </p:cNvPr>
          <p:cNvSpPr/>
          <p:nvPr/>
        </p:nvSpPr>
        <p:spPr>
          <a:xfrm>
            <a:off x="11524002" y="6706975"/>
            <a:ext cx="2295218" cy="47773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Self-signed SSL Certificates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B59EB5E-D684-1DE8-A6C5-192779FAD7F1}"/>
              </a:ext>
            </a:extLst>
          </p:cNvPr>
          <p:cNvSpPr/>
          <p:nvPr/>
        </p:nvSpPr>
        <p:spPr>
          <a:xfrm>
            <a:off x="267129" y="2172077"/>
            <a:ext cx="7506358" cy="246305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600"/>
              <a:t>How do you implement </a:t>
            </a:r>
            <a:r>
              <a:rPr lang="en-IN" sz="3600">
                <a:solidFill>
                  <a:srgbClr val="FFFF00"/>
                </a:solidFill>
              </a:rPr>
              <a:t>self-signed SSL using Certificate Manager </a:t>
            </a:r>
            <a:r>
              <a:rPr lang="en-IN" sz="3600"/>
              <a:t>for a GCP Regional Application Load Balancer?</a:t>
            </a:r>
            <a:endParaRPr lang="en-US" sz="36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1751A7-6B5A-55A7-52D4-3363AF6E367C}"/>
              </a:ext>
            </a:extLst>
          </p:cNvPr>
          <p:cNvSpPr/>
          <p:nvPr/>
        </p:nvSpPr>
        <p:spPr>
          <a:xfrm>
            <a:off x="2743223" y="1011741"/>
            <a:ext cx="2620537" cy="6948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21763441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C1, C3 to C9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451944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GCP Notification channel </a:t>
            </a:r>
            <a:r>
              <a:rPr lang="en-US" sz="2400" dirty="0">
                <a:solidFill>
                  <a:schemeClr val="bg1"/>
                </a:solidFill>
              </a:rPr>
              <a:t>to send monitoring alerts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451944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541807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Uptime check</a:t>
            </a:r>
            <a:r>
              <a:rPr lang="en-US" sz="2400" dirty="0"/>
              <a:t> resource for myapp1 application with LB IP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541807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97336" y="63167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Monitoring alert policy </a:t>
            </a:r>
            <a:r>
              <a:rPr lang="en-US" sz="2400" dirty="0"/>
              <a:t>if uptime check fails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109019" y="63167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117832" y="804211"/>
            <a:ext cx="8385636" cy="90517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(Self-signed SSL) + </a:t>
            </a:r>
            <a:r>
              <a:rPr lang="en-US" sz="2000" b="1" dirty="0">
                <a:solidFill>
                  <a:schemeClr val="bg1"/>
                </a:solidFill>
              </a:rPr>
              <a:t>Logging + </a:t>
            </a:r>
            <a:r>
              <a:rPr lang="en-US" sz="2000" b="1" dirty="0">
                <a:solidFill>
                  <a:srgbClr val="F4A85D"/>
                </a:solidFill>
              </a:rPr>
              <a:t>Monitoring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16302-3499-E90E-11C0-144DCD3A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6" y="74854"/>
            <a:ext cx="4159196" cy="769121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BBDA16-7090-36DE-9E9B-7F9835FF2BC9}"/>
              </a:ext>
            </a:extLst>
          </p:cNvPr>
          <p:cNvSpPr/>
          <p:nvPr/>
        </p:nvSpPr>
        <p:spPr>
          <a:xfrm>
            <a:off x="222013" y="6693802"/>
            <a:ext cx="4013656" cy="379659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81703C-27FA-9E6B-3FA8-DAAB6A786744}"/>
              </a:ext>
            </a:extLst>
          </p:cNvPr>
          <p:cNvSpPr/>
          <p:nvPr/>
        </p:nvSpPr>
        <p:spPr>
          <a:xfrm>
            <a:off x="233326" y="1160107"/>
            <a:ext cx="2635998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EB835A9-A52E-5FDD-EF9D-70F07B7AFF18}"/>
              </a:ext>
            </a:extLst>
          </p:cNvPr>
          <p:cNvSpPr/>
          <p:nvPr/>
        </p:nvSpPr>
        <p:spPr>
          <a:xfrm>
            <a:off x="222013" y="7444215"/>
            <a:ext cx="2635998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72217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new input variable </a:t>
            </a:r>
            <a:r>
              <a:rPr lang="en-US" sz="2400" dirty="0">
                <a:solidFill>
                  <a:schemeClr val="bg1"/>
                </a:solidFill>
              </a:rPr>
              <a:t>for GCP Notification channel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72217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6208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 err="1">
                <a:solidFill>
                  <a:srgbClr val="FFFF00"/>
                </a:solidFill>
              </a:rPr>
              <a:t>terraform.tfvars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with GCP Notification channel input variable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73724" y="36208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</a:p>
          <a:p>
            <a:pPr algn="ctr"/>
            <a:r>
              <a:rPr lang="en-US" dirty="0"/>
              <a:t>VARS</a:t>
            </a:r>
          </a:p>
        </p:txBody>
      </p:sp>
    </p:spTree>
    <p:extLst>
      <p:ext uri="{BB962C8B-B14F-4D97-AF65-F5344CB8AC3E}">
        <p14:creationId xmlns:p14="http://schemas.microsoft.com/office/powerpoint/2010/main" val="211234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 Cloud SQL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MySQL Database with Public Endpoint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Demo-22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74475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2295887" y="6487741"/>
            <a:ext cx="10710042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Cloud SQL MySQL Database with Public Endpoint</a:t>
            </a:r>
            <a:endParaRPr lang="en-US" sz="2600" b="1" dirty="0">
              <a:solidFill>
                <a:srgbClr val="F4A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36161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0FBEB2-FFDF-BB5D-1026-1A1E6460D5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59615-85D3-E6BC-6CAA-73D415900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33" y="1051034"/>
            <a:ext cx="8642657" cy="635560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Backend: </a:t>
            </a:r>
            <a:r>
              <a:rPr lang="en-US" dirty="0"/>
              <a:t>Place where terraform state files are </a:t>
            </a:r>
            <a:r>
              <a:rPr lang="en-US" dirty="0">
                <a:solidFill>
                  <a:srgbClr val="0070C0"/>
                </a:solidFill>
              </a:rPr>
              <a:t>stored</a:t>
            </a:r>
          </a:p>
          <a:p>
            <a:r>
              <a:rPr lang="en-US" dirty="0"/>
              <a:t>Terraform uses </a:t>
            </a:r>
            <a:r>
              <a:rPr lang="en-US" dirty="0">
                <a:solidFill>
                  <a:srgbClr val="0070C0"/>
                </a:solidFill>
              </a:rPr>
              <a:t>persisted state data </a:t>
            </a:r>
            <a:r>
              <a:rPr lang="en-US" dirty="0"/>
              <a:t>to keep </a:t>
            </a:r>
            <a:r>
              <a:rPr lang="en-US" dirty="0">
                <a:solidFill>
                  <a:srgbClr val="0070C0"/>
                </a:solidFill>
              </a:rPr>
              <a:t>track of the resources </a:t>
            </a:r>
            <a:r>
              <a:rPr lang="en-US" dirty="0"/>
              <a:t>it manages</a:t>
            </a:r>
          </a:p>
          <a:p>
            <a:r>
              <a:rPr lang="en-US" b="1" dirty="0"/>
              <a:t>Backend Types</a:t>
            </a:r>
          </a:p>
          <a:p>
            <a:pPr lvl="1"/>
            <a:r>
              <a:rPr lang="en-US" b="1" dirty="0"/>
              <a:t>Local Backend: </a:t>
            </a:r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working directory</a:t>
            </a:r>
          </a:p>
          <a:p>
            <a:pPr lvl="1"/>
            <a:r>
              <a:rPr lang="en-US" b="1" dirty="0"/>
              <a:t>Remote Backend: </a:t>
            </a:r>
            <a:r>
              <a:rPr lang="en-US" dirty="0"/>
              <a:t>Stores state in </a:t>
            </a:r>
            <a:r>
              <a:rPr lang="en-US" dirty="0">
                <a:solidFill>
                  <a:srgbClr val="0070C0"/>
                </a:solidFill>
              </a:rPr>
              <a:t>remote location</a:t>
            </a:r>
          </a:p>
          <a:p>
            <a:pPr lvl="2"/>
            <a:r>
              <a:rPr lang="en-US" dirty="0"/>
              <a:t>AWS S3</a:t>
            </a:r>
          </a:p>
          <a:p>
            <a:pPr lvl="2"/>
            <a:r>
              <a:rPr lang="en-US" dirty="0"/>
              <a:t>Google Cloud Storage (GCS)</a:t>
            </a:r>
          </a:p>
          <a:p>
            <a:pPr lvl="2"/>
            <a:r>
              <a:rPr lang="en-US" dirty="0"/>
              <a:t>Azure Blob Storage</a:t>
            </a:r>
          </a:p>
          <a:p>
            <a:r>
              <a:rPr lang="en-US" b="1" dirty="0"/>
              <a:t>Google Cloud Storage Bucket (GCS)</a:t>
            </a:r>
          </a:p>
          <a:p>
            <a:pPr lvl="1"/>
            <a:r>
              <a:rPr lang="en-US" dirty="0"/>
              <a:t>Bucket should be </a:t>
            </a:r>
            <a:r>
              <a:rPr lang="en-US" dirty="0">
                <a:solidFill>
                  <a:srgbClr val="0070C0"/>
                </a:solidFill>
              </a:rPr>
              <a:t>pre-created and ready </a:t>
            </a:r>
            <a:r>
              <a:rPr lang="en-US" dirty="0"/>
              <a:t>to use</a:t>
            </a:r>
          </a:p>
          <a:p>
            <a:pPr lvl="1"/>
            <a:r>
              <a:rPr lang="en-US" dirty="0"/>
              <a:t>Recommended to </a:t>
            </a:r>
            <a:r>
              <a:rPr lang="en-US" dirty="0">
                <a:solidFill>
                  <a:srgbClr val="0070C0"/>
                </a:solidFill>
              </a:rPr>
              <a:t>enable Object versioning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6A7389-DAB2-BF0D-B937-228D222E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32" y="-13781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Remote Backends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DD7092-9685-7AEC-2065-81C0DA6E2DDE}"/>
              </a:ext>
            </a:extLst>
          </p:cNvPr>
          <p:cNvSpPr/>
          <p:nvPr/>
        </p:nvSpPr>
        <p:spPr>
          <a:xfrm>
            <a:off x="11108583" y="6308891"/>
            <a:ext cx="1822490" cy="1404473"/>
          </a:xfrm>
          <a:prstGeom prst="roundRect">
            <a:avLst>
              <a:gd name="adj" fmla="val 1244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oogle Shape;390;p28">
            <a:extLst>
              <a:ext uri="{FF2B5EF4-FFF2-40B4-BE49-F238E27FC236}">
                <a16:creationId xmlns:a16="http://schemas.microsoft.com/office/drawing/2014/main" id="{E00559E1-236C-E14C-BA54-90C943DF14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60495" y="6450294"/>
            <a:ext cx="918666" cy="7256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FAB7BD-6F0F-B89D-3345-914777733D42}"/>
              </a:ext>
            </a:extLst>
          </p:cNvPr>
          <p:cNvSpPr txBox="1"/>
          <p:nvPr/>
        </p:nvSpPr>
        <p:spPr>
          <a:xfrm>
            <a:off x="11165374" y="7253649"/>
            <a:ext cx="1807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Cloud Storage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0651D9-1AD3-6A99-11B1-3F18D2A9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82" y="706166"/>
            <a:ext cx="5385586" cy="549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3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Public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3" y="3659301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99509" y="4154286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204510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cxnSpLocks/>
            <a:stCxn id="37" idx="3"/>
            <a:endCxn id="130" idx="1"/>
          </p:cNvCxnSpPr>
          <p:nvPr/>
        </p:nvCxnSpPr>
        <p:spPr>
          <a:xfrm>
            <a:off x="7500186" y="3940685"/>
            <a:ext cx="4058669" cy="784700"/>
          </a:xfrm>
          <a:prstGeom prst="bentConnector3">
            <a:avLst>
              <a:gd name="adj1" fmla="val 2876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D93BC76-70ED-1059-FB2C-796E63FF6B05}"/>
              </a:ext>
            </a:extLst>
          </p:cNvPr>
          <p:cNvSpPr txBox="1"/>
          <p:nvPr/>
        </p:nvSpPr>
        <p:spPr>
          <a:xfrm>
            <a:off x="8826987" y="4208919"/>
            <a:ext cx="140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Communication 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is via Internet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116853"/>
          </a:xfrm>
          <a:prstGeom prst="bentConnector3">
            <a:avLst>
              <a:gd name="adj1" fmla="val 2492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725385"/>
            <a:ext cx="677458" cy="1478398"/>
          </a:xfrm>
          <a:prstGeom prst="bentConnector3">
            <a:avLst>
              <a:gd name="adj1" fmla="val 267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062D380-C345-CD6B-D74F-72B6872C6D37}"/>
              </a:ext>
            </a:extLst>
          </p:cNvPr>
          <p:cNvSpPr/>
          <p:nvPr/>
        </p:nvSpPr>
        <p:spPr>
          <a:xfrm>
            <a:off x="5114337" y="2944158"/>
            <a:ext cx="2385849" cy="1993053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oogle Shape;253;p24">
            <a:extLst>
              <a:ext uri="{FF2B5EF4-FFF2-40B4-BE49-F238E27FC236}">
                <a16:creationId xmlns:a16="http://schemas.microsoft.com/office/drawing/2014/main" id="{3025014B-47BA-72C8-B4B1-E8D1BDCCCE3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5426" y="3134240"/>
            <a:ext cx="1405065" cy="122716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3C2AB8F-8333-5B5B-0B80-68CF0EAEF420}"/>
              </a:ext>
            </a:extLst>
          </p:cNvPr>
          <p:cNvSpPr txBox="1"/>
          <p:nvPr/>
        </p:nvSpPr>
        <p:spPr>
          <a:xfrm>
            <a:off x="5515789" y="4433745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Cloud Shell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5FC27B9D-FD1B-F75F-A356-F060639734F2}"/>
              </a:ext>
            </a:extLst>
          </p:cNvPr>
          <p:cNvCxnSpPr>
            <a:stCxn id="3" idx="1"/>
            <a:endCxn id="37" idx="1"/>
          </p:cNvCxnSpPr>
          <p:nvPr/>
        </p:nvCxnSpPr>
        <p:spPr>
          <a:xfrm rot="10800000" flipH="1">
            <a:off x="549085" y="3940685"/>
            <a:ext cx="4565251" cy="188114"/>
          </a:xfrm>
          <a:prstGeom prst="bentConnector3">
            <a:avLst>
              <a:gd name="adj1" fmla="val -500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9BE6007-E761-5505-7BFF-72BD14E30E5D}"/>
              </a:ext>
            </a:extLst>
          </p:cNvPr>
          <p:cNvSpPr/>
          <p:nvPr/>
        </p:nvSpPr>
        <p:spPr>
          <a:xfrm>
            <a:off x="11468788" y="7433389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384925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3" grpId="0"/>
      <p:bldP spid="124" grpId="0" animBg="1"/>
      <p:bldP spid="125" grpId="0"/>
      <p:bldP spid="126" grpId="0" animBg="1"/>
      <p:bldP spid="127" grpId="0"/>
      <p:bldP spid="130" grpId="0" animBg="1"/>
      <p:bldP spid="131" grpId="0" animBg="1"/>
      <p:bldP spid="133" grpId="0"/>
      <p:bldP spid="134" grpId="0" animBg="1"/>
      <p:bldP spid="135" grpId="0"/>
      <p:bldP spid="138" grpId="0" animBg="1"/>
      <p:bldP spid="140" grpId="0"/>
      <p:bldP spid="141" grpId="0" animBg="1"/>
      <p:bldP spid="142" grpId="0"/>
      <p:bldP spid="145" grpId="0" animBg="1"/>
      <p:bldP spid="147" grpId="0"/>
      <p:bldP spid="152" grpId="0"/>
      <p:bldP spid="37" grpId="0" animBg="1"/>
      <p:bldP spid="42" grpId="0"/>
      <p:bldP spid="51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379144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Local</a:t>
            </a:r>
            <a:r>
              <a:rPr lang="en-US" sz="2400" dirty="0">
                <a:solidFill>
                  <a:schemeClr val="bg1"/>
                </a:solidFill>
              </a:rPr>
              <a:t> values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379144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469007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Cloud SQL Database, Schema and User </a:t>
            </a:r>
            <a:r>
              <a:rPr lang="en-US" sz="2400" dirty="0">
                <a:solidFill>
                  <a:schemeClr val="bg1"/>
                </a:solidFill>
              </a:rPr>
              <a:t>Terraform </a:t>
            </a:r>
            <a:r>
              <a:rPr lang="en-US" sz="2400" dirty="0"/>
              <a:t>resources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469007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97336" y="558870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Cloud SQL Outputs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109019" y="558871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>
                <a:solidFill>
                  <a:schemeClr val="bg1"/>
                </a:solidFill>
              </a:rPr>
              <a:t>Cloud SQL MySQL Database with Public Endpoint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199417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199417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289281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Input Variables for </a:t>
            </a:r>
            <a:r>
              <a:rPr lang="en-US" sz="2400" dirty="0">
                <a:solidFill>
                  <a:srgbClr val="FFFF00"/>
                </a:solidFill>
              </a:rPr>
              <a:t>Cloud SQL MySQL </a:t>
            </a:r>
            <a:r>
              <a:rPr lang="en-US" sz="2400" dirty="0"/>
              <a:t>Database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73724" y="289281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DC407-ED62-09B4-AA77-08EBAEAD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6" y="2080967"/>
            <a:ext cx="5640677" cy="42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DNS to DB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Cloud SQL Public IP</a:t>
            </a:r>
            <a:endParaRPr lang="en-US" sz="5000" b="1" dirty="0">
              <a:solidFill>
                <a:srgbClr val="31874C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Demo-23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74475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585501"/>
            <a:ext cx="13831614" cy="858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</a:t>
            </a:r>
            <a:r>
              <a:rPr lang="en-US" sz="2400" b="1" dirty="0">
                <a:solidFill>
                  <a:schemeClr val="bg1"/>
                </a:solidFill>
              </a:rPr>
              <a:t>Regional MIG Private IP </a:t>
            </a:r>
            <a:r>
              <a:rPr lang="en-US" sz="2400" b="1" dirty="0"/>
              <a:t>+ </a:t>
            </a:r>
          </a:p>
          <a:p>
            <a:pPr algn="ctr"/>
            <a:r>
              <a:rPr lang="en-US" sz="2400" b="1" dirty="0"/>
              <a:t>Regional Application Load Balancer HTTPS </a:t>
            </a:r>
            <a:r>
              <a:rPr lang="en-US" sz="2400" b="1" dirty="0">
                <a:solidFill>
                  <a:srgbClr val="FFFF00"/>
                </a:solidFill>
              </a:rPr>
              <a:t>(Self-signed SSL) </a:t>
            </a:r>
            <a:r>
              <a:rPr lang="en-US" sz="2400" b="1" dirty="0"/>
              <a:t>+ Logging + </a:t>
            </a:r>
            <a:r>
              <a:rPr lang="en-US" sz="2400" b="1" dirty="0">
                <a:solidFill>
                  <a:schemeClr val="bg1"/>
                </a:solidFill>
              </a:rPr>
              <a:t>Monitoring + </a:t>
            </a:r>
            <a:r>
              <a:rPr lang="en-US" sz="2400" b="1" dirty="0">
                <a:solidFill>
                  <a:srgbClr val="FFFF00"/>
                </a:solidFill>
              </a:rPr>
              <a:t>Cloud SQL (Public IP)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93A9F5-8B17-1321-0BB1-672C8EA5AE7D}"/>
              </a:ext>
            </a:extLst>
          </p:cNvPr>
          <p:cNvSpPr/>
          <p:nvPr/>
        </p:nvSpPr>
        <p:spPr>
          <a:xfrm>
            <a:off x="525517" y="820104"/>
            <a:ext cx="4708635" cy="5675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 source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5748E9-31AC-BAF7-C892-131ED633D781}"/>
              </a:ext>
            </a:extLst>
          </p:cNvPr>
          <p:cNvSpPr/>
          <p:nvPr/>
        </p:nvSpPr>
        <p:spPr>
          <a:xfrm>
            <a:off x="8797904" y="820104"/>
            <a:ext cx="4708635" cy="5675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26521986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593035-78F1-8E85-BF06-17FA45AC3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00035A9-D009-32D2-5A99-924E9BF3AE35}"/>
              </a:ext>
            </a:extLst>
          </p:cNvPr>
          <p:cNvSpPr txBox="1">
            <a:spLocks/>
          </p:cNvSpPr>
          <p:nvPr/>
        </p:nvSpPr>
        <p:spPr>
          <a:xfrm>
            <a:off x="1005840" y="-20107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Terraform Remote State Datasource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45CE1C-F773-2F8A-4934-99B614B3F38D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763121-CC83-45C6-4CBC-1F566199F157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9B0CF0-FFF3-1317-6E09-9F56075266E8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DD7CC3-2940-5F4F-9095-CCCDD828637D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cloudsql</a:t>
            </a:r>
            <a:r>
              <a:rPr lang="en-IN" dirty="0"/>
              <a:t>/</a:t>
            </a:r>
            <a:r>
              <a:rPr lang="en-IN" dirty="0" err="1"/>
              <a:t>publicdb</a:t>
            </a:r>
            <a:r>
              <a:rPr lang="en-IN" dirty="0"/>
              <a:t>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858457-FE51-F2A4-5AD3-7082138509A7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myapp1/</a:t>
            </a:r>
            <a:r>
              <a:rPr lang="en-IN" dirty="0" err="1"/>
              <a:t>httpslb-selfsigned-publicdb</a:t>
            </a:r>
            <a:r>
              <a:rPr lang="en-IN" dirty="0"/>
              <a:t>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6ED1E9-5D4D-9333-AFD6-31FF875B4826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F7166-86CE-923D-B6DA-9A851A8B6B5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8869B-C644-6071-133E-6A517CF1DB87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DAB2CF5-1B1B-F13D-2DD9-6F19C81E07FC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ADF147-4B5A-7A19-9606-584EDBB22310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Cloud SQL Database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3506EB-BD67-7462-6961-0778680FAA1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VPC, Subnets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Instance Templates, MIG</a:t>
            </a:r>
          </a:p>
          <a:p>
            <a:pPr marL="457200" indent="-457200">
              <a:buAutoNum type="arabicPeriod"/>
            </a:pPr>
            <a:r>
              <a:rPr lang="en-US" sz="2400" b="1" dirty="0"/>
              <a:t>Service Account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Load Balancer</a:t>
            </a:r>
          </a:p>
          <a:p>
            <a:pPr marL="457200" indent="-457200">
              <a:buAutoNum type="arabicPeriod"/>
            </a:pPr>
            <a:r>
              <a:rPr lang="en-US" sz="2400" b="1" dirty="0"/>
              <a:t>Cloud NAT, Cloud Router</a:t>
            </a:r>
          </a:p>
          <a:p>
            <a:pPr marL="457200" indent="-457200">
              <a:buAutoNum type="arabicPeriod"/>
            </a:pPr>
            <a:r>
              <a:rPr lang="en-US" sz="2400" b="1" dirty="0"/>
              <a:t>Certificate Manager</a:t>
            </a:r>
          </a:p>
          <a:p>
            <a:pPr marL="457200" indent="-457200">
              <a:buAutoNum type="arabicPeriod"/>
            </a:pPr>
            <a:r>
              <a:rPr lang="en-US" sz="2400" b="1" dirty="0"/>
              <a:t>Uptime Checks</a:t>
            </a:r>
            <a:endParaRPr lang="en-US" sz="24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8656F98-C5C4-909C-8B82-A21F69891028}"/>
              </a:ext>
            </a:extLst>
          </p:cNvPr>
          <p:cNvCxnSpPr>
            <a:cxnSpLocks/>
            <a:stCxn id="20" idx="0"/>
            <a:endCxn id="15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8EF5B9-9882-31B2-E4A6-68E8DBCB13B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Outputs from Project-1</a:t>
            </a:r>
          </a:p>
          <a:p>
            <a:r>
              <a:rPr lang="en-US" dirty="0"/>
              <a:t>1. Cloud SQL Public IP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409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DNS TO DB  + LB (self-signed SSL) + Cloud SQL Public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7" y="888448"/>
            <a:ext cx="982872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927033" y="1181823"/>
            <a:ext cx="9572801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410343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772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029417" y="2582596"/>
            <a:ext cx="933378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981993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4829031" y="2759620"/>
            <a:ext cx="4335499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4773934" y="2768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320333" y="6995544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255045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43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" y="493700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09589" y="5486342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9313926" y="2774203"/>
            <a:ext cx="853314" cy="1951182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7347" y="3796533"/>
            <a:ext cx="663075" cy="58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3535" y="2871100"/>
            <a:ext cx="540683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9318160" y="3418382"/>
            <a:ext cx="849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233504" y="4349179"/>
            <a:ext cx="1023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-35917" y="4108690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9834" y="48015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0321230" y="51485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0411439" y="48015"/>
            <a:ext cx="744020" cy="77462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0"/>
            <a:endCxn id="78" idx="1"/>
          </p:cNvCxnSpPr>
          <p:nvPr/>
        </p:nvCxnSpPr>
        <p:spPr>
          <a:xfrm rot="5400000" flipH="1" flipV="1">
            <a:off x="8906573" y="1269337"/>
            <a:ext cx="2338877" cy="67085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9048942" y="-47735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Download 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UMS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5526253" y="1511937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8306" y="160399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5493952" y="206979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6337725" y="2080554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23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7262511" y="2090019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4935735" y="3122624"/>
            <a:ext cx="4015983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5041372" y="3194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5097172" y="3226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5121618" y="3784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9933" y="3869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5379240" y="4327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6257900" y="663199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7399773" y="3177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7451566" y="3209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6375533" y="5845236"/>
            <a:ext cx="1055899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Update</a:t>
            </a:r>
          </a:p>
          <a:p>
            <a:pPr algn="ctr"/>
            <a:r>
              <a:rPr lang="en-US" sz="1400" b="1" dirty="0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3341426" y="4272905"/>
            <a:ext cx="1012860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2"/>
          </p:cNvCxnSpPr>
          <p:nvPr/>
        </p:nvCxnSpPr>
        <p:spPr>
          <a:xfrm flipV="1">
            <a:off x="8951718" y="4725385"/>
            <a:ext cx="788865" cy="35581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4354286" y="4424259"/>
            <a:ext cx="47899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093128" y="4408495"/>
            <a:ext cx="248298" cy="157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122728" y="3792141"/>
            <a:ext cx="339766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1704496" y="591619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25679" y="5845236"/>
            <a:ext cx="121770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202790" y="4102255"/>
            <a:ext cx="1223829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3432144" y="458236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-121505" y="3438097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5233667" y="4669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5233667" y="5262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endParaRPr lang="en-US" sz="1600" dirty="0"/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7481262" y="3794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99577" y="3880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7738884" y="4338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7593311" y="4680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7593311" y="5273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endParaRPr lang="en-US" sz="16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1543593" y="1504717"/>
            <a:ext cx="3835647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3595295" y="1633401"/>
            <a:ext cx="161831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2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5607" y="1741457"/>
            <a:ext cx="713121" cy="548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  <a:stCxn id="25" idx="0"/>
            <a:endCxn id="47" idx="2"/>
          </p:cNvCxnSpPr>
          <p:nvPr/>
        </p:nvCxnSpPr>
        <p:spPr>
          <a:xfrm rot="16200000" flipV="1">
            <a:off x="5119649" y="877036"/>
            <a:ext cx="1259449" cy="4575911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30" idx="0"/>
            <a:endCxn id="47" idx="2"/>
          </p:cNvCxnSpPr>
          <p:nvPr/>
        </p:nvCxnSpPr>
        <p:spPr>
          <a:xfrm rot="16200000" flipV="1">
            <a:off x="3945114" y="2051570"/>
            <a:ext cx="1248874" cy="2216267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266372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9708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249375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291076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Self-signed 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1675775" y="1607229"/>
            <a:ext cx="180204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2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86475" y="1748881"/>
            <a:ext cx="608778" cy="46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B1437B09-9B6A-A579-3295-8E8A5D3BCBCA}"/>
              </a:ext>
            </a:extLst>
          </p:cNvPr>
          <p:cNvCxnSpPr>
            <a:endCxn id="16" idx="1"/>
          </p:cNvCxnSpPr>
          <p:nvPr/>
        </p:nvCxnSpPr>
        <p:spPr>
          <a:xfrm flipV="1">
            <a:off x="306160" y="4464458"/>
            <a:ext cx="948883" cy="455999"/>
          </a:xfrm>
          <a:prstGeom prst="bentConnector3">
            <a:avLst>
              <a:gd name="adj1" fmla="val 458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204510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stCxn id="62" idx="3"/>
            <a:endCxn id="130" idx="1"/>
          </p:cNvCxnSpPr>
          <p:nvPr/>
        </p:nvCxnSpPr>
        <p:spPr>
          <a:xfrm>
            <a:off x="10167240" y="3749794"/>
            <a:ext cx="1391615" cy="975591"/>
          </a:xfrm>
          <a:prstGeom prst="bentConnector3">
            <a:avLst>
              <a:gd name="adj1" fmla="val 824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D93BC76-70ED-1059-FB2C-796E63FF6B05}"/>
              </a:ext>
            </a:extLst>
          </p:cNvPr>
          <p:cNvSpPr txBox="1"/>
          <p:nvPr/>
        </p:nvSpPr>
        <p:spPr>
          <a:xfrm>
            <a:off x="10187206" y="3209568"/>
            <a:ext cx="140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Communication 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is via Internet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116853"/>
          </a:xfrm>
          <a:prstGeom prst="bentConnector3">
            <a:avLst>
              <a:gd name="adj1" fmla="val 2492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725385"/>
            <a:ext cx="677458" cy="1478398"/>
          </a:xfrm>
          <a:prstGeom prst="bentConnector3">
            <a:avLst>
              <a:gd name="adj1" fmla="val 267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E46D63-6A16-A97C-C6F8-A5A795000D3B}"/>
              </a:ext>
            </a:extLst>
          </p:cNvPr>
          <p:cNvSpPr txBox="1"/>
          <p:nvPr/>
        </p:nvSpPr>
        <p:spPr>
          <a:xfrm>
            <a:off x="6284908" y="4504958"/>
            <a:ext cx="107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User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Management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Web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395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 to C3, C6-04 to C6-06, C7-02 to C9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451944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firewall rules </a:t>
            </a:r>
            <a:r>
              <a:rPr lang="en-US" sz="2400" dirty="0">
                <a:solidFill>
                  <a:schemeClr val="bg1"/>
                </a:solidFill>
              </a:rPr>
              <a:t>for UMS Application (Port 8080)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451944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541807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Review </a:t>
            </a:r>
            <a:r>
              <a:rPr lang="en-US" sz="2400" dirty="0">
                <a:solidFill>
                  <a:srgbClr val="FFFF00"/>
                </a:solidFill>
              </a:rPr>
              <a:t>ums-</a:t>
            </a:r>
            <a:r>
              <a:rPr lang="en-US" sz="2400" dirty="0" err="1">
                <a:solidFill>
                  <a:srgbClr val="FFFF00"/>
                </a:solidFill>
              </a:rPr>
              <a:t>install.tmpl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to install UMS Application using startup-script + Terraform Template Functions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541807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</a:t>
            </a:r>
          </a:p>
          <a:p>
            <a:pPr algn="ctr"/>
            <a:r>
              <a:rPr lang="en-US" dirty="0"/>
              <a:t>Install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97336" y="63167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instance template with </a:t>
            </a:r>
            <a:r>
              <a:rPr lang="en-US" sz="2400" dirty="0">
                <a:solidFill>
                  <a:srgbClr val="FFFF00"/>
                </a:solidFill>
              </a:rPr>
              <a:t>startup-script </a:t>
            </a:r>
            <a:r>
              <a:rPr lang="en-US" sz="2400" dirty="0"/>
              <a:t>and implement Terraform </a:t>
            </a:r>
            <a:r>
              <a:rPr lang="en-US" sz="2400" dirty="0">
                <a:solidFill>
                  <a:srgbClr val="FFFF00"/>
                </a:solidFill>
              </a:rPr>
              <a:t>Template functions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109019" y="63167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14703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</a:t>
            </a:r>
            <a:r>
              <a:rPr lang="en-US" sz="2000" b="1" dirty="0">
                <a:solidFill>
                  <a:srgbClr val="FFFF00"/>
                </a:solidFill>
              </a:rPr>
              <a:t>(Self-signed SSL) </a:t>
            </a:r>
            <a:r>
              <a:rPr lang="en-US" sz="2000" b="1" dirty="0"/>
              <a:t>+ Logging + </a:t>
            </a:r>
            <a:r>
              <a:rPr lang="en-US" sz="2000" b="1" dirty="0">
                <a:solidFill>
                  <a:schemeClr val="bg1"/>
                </a:solidFill>
              </a:rPr>
              <a:t>Monitoring + </a:t>
            </a:r>
            <a:r>
              <a:rPr lang="en-US" sz="2000" b="1" dirty="0">
                <a:solidFill>
                  <a:srgbClr val="FFFF00"/>
                </a:solidFill>
              </a:rPr>
              <a:t>Cloud SQL (Public IP)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72217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72217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6208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State Data source </a:t>
            </a:r>
            <a:r>
              <a:rPr lang="en-US" sz="2400" dirty="0">
                <a:solidFill>
                  <a:schemeClr val="bg1"/>
                </a:solidFill>
              </a:rPr>
              <a:t>to access Cloud SQL Database from Project-1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73724" y="36208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26F71-7EB7-B8DA-D43C-21678922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6" y="136635"/>
            <a:ext cx="3778548" cy="756744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94A898-46BF-DD53-1D90-6099A3750768}"/>
              </a:ext>
            </a:extLst>
          </p:cNvPr>
          <p:cNvSpPr/>
          <p:nvPr/>
        </p:nvSpPr>
        <p:spPr>
          <a:xfrm>
            <a:off x="237422" y="804212"/>
            <a:ext cx="2635998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D05430C-76F7-E7E2-C5C1-9291922D2084}"/>
              </a:ext>
            </a:extLst>
          </p:cNvPr>
          <p:cNvSpPr/>
          <p:nvPr/>
        </p:nvSpPr>
        <p:spPr>
          <a:xfrm>
            <a:off x="237421" y="6702404"/>
            <a:ext cx="3325585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CC0AE-DFA6-6131-35FE-A436F099BDB4}"/>
              </a:ext>
            </a:extLst>
          </p:cNvPr>
          <p:cNvSpPr/>
          <p:nvPr/>
        </p:nvSpPr>
        <p:spPr>
          <a:xfrm>
            <a:off x="237421" y="2096894"/>
            <a:ext cx="2635998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3932EFE-FA3A-AB1E-9822-F3E1DA60ACFC}"/>
              </a:ext>
            </a:extLst>
          </p:cNvPr>
          <p:cNvSpPr/>
          <p:nvPr/>
        </p:nvSpPr>
        <p:spPr>
          <a:xfrm>
            <a:off x="237420" y="7369981"/>
            <a:ext cx="2169449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4E4D13B-DE28-5201-72A5-496527B988D0}"/>
              </a:ext>
            </a:extLst>
          </p:cNvPr>
          <p:cNvSpPr/>
          <p:nvPr/>
        </p:nvSpPr>
        <p:spPr>
          <a:xfrm>
            <a:off x="237419" y="2722176"/>
            <a:ext cx="3451711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117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50275" y="3594530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Load balancer health check with </a:t>
            </a:r>
            <a:r>
              <a:rPr lang="en-US" sz="2400" dirty="0">
                <a:solidFill>
                  <a:srgbClr val="FFFF00"/>
                </a:solidFill>
              </a:rPr>
              <a:t>port 8080 and Path as /login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61958" y="3594531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50275" y="449316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backend service with </a:t>
            </a:r>
            <a:r>
              <a:rPr lang="en-US" sz="2400" dirty="0">
                <a:solidFill>
                  <a:srgbClr val="FFFF00"/>
                </a:solidFill>
              </a:rPr>
              <a:t>session affinity</a:t>
            </a:r>
            <a:r>
              <a:rPr lang="en-US" sz="2400" dirty="0"/>
              <a:t>, and port name as </a:t>
            </a:r>
            <a:r>
              <a:rPr lang="en-US" sz="2400" dirty="0" err="1">
                <a:solidFill>
                  <a:srgbClr val="FFFF00"/>
                </a:solidFill>
              </a:rPr>
              <a:t>appserver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61958" y="449316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62040" y="53917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uptime checks with </a:t>
            </a:r>
            <a:r>
              <a:rPr lang="en-US" sz="2400" dirty="0">
                <a:solidFill>
                  <a:srgbClr val="FFFF00"/>
                </a:solidFill>
              </a:rPr>
              <a:t>path as “/login”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content as “Username”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73723" y="53917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71392"/>
            <a:ext cx="8385636" cy="84720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</a:t>
            </a:r>
            <a:r>
              <a:rPr lang="en-US" sz="2000" b="1" dirty="0">
                <a:solidFill>
                  <a:srgbClr val="FFFF00"/>
                </a:solidFill>
              </a:rPr>
              <a:t>(Self-signed SSL) </a:t>
            </a:r>
            <a:r>
              <a:rPr lang="en-US" sz="2000" b="1" dirty="0"/>
              <a:t>+ Logging + </a:t>
            </a:r>
            <a:r>
              <a:rPr lang="en-US" sz="2000" b="1" dirty="0">
                <a:solidFill>
                  <a:schemeClr val="bg1"/>
                </a:solidFill>
              </a:rPr>
              <a:t>Monitoring + </a:t>
            </a:r>
            <a:r>
              <a:rPr lang="en-US" sz="2000" b="1" dirty="0">
                <a:solidFill>
                  <a:srgbClr val="FFFF00"/>
                </a:solidFill>
              </a:rPr>
              <a:t>Cloud SQL (Public IP)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26745" y="179726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health check with </a:t>
            </a:r>
            <a:r>
              <a:rPr lang="en-US" sz="2400" dirty="0">
                <a:solidFill>
                  <a:srgbClr val="FFFF00"/>
                </a:solidFill>
              </a:rPr>
              <a:t>UMS Port 8080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rgbClr val="FFFF00"/>
                </a:solidFill>
              </a:rPr>
              <a:t>Path as /login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38428" y="179726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26745" y="269589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named port to </a:t>
            </a:r>
            <a:r>
              <a:rPr lang="en-US" sz="2400" dirty="0" err="1">
                <a:solidFill>
                  <a:srgbClr val="FFFF00"/>
                </a:solidFill>
              </a:rPr>
              <a:t>appserver</a:t>
            </a:r>
            <a:r>
              <a:rPr lang="en-US" sz="2400" dirty="0">
                <a:solidFill>
                  <a:srgbClr val="FFFF00"/>
                </a:solidFill>
              </a:rPr>
              <a:t> with port as 8080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38428" y="269589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226F71-7EB7-B8DA-D43C-21678922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6" y="136635"/>
            <a:ext cx="3778548" cy="7567448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4E4D13B-DE28-5201-72A5-496527B988D0}"/>
              </a:ext>
            </a:extLst>
          </p:cNvPr>
          <p:cNvSpPr/>
          <p:nvPr/>
        </p:nvSpPr>
        <p:spPr>
          <a:xfrm>
            <a:off x="221369" y="3107872"/>
            <a:ext cx="3451711" cy="64432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3BDC0B-A990-DC69-FE99-82FA90050739}"/>
              </a:ext>
            </a:extLst>
          </p:cNvPr>
          <p:cNvSpPr/>
          <p:nvPr/>
        </p:nvSpPr>
        <p:spPr>
          <a:xfrm>
            <a:off x="232847" y="4752972"/>
            <a:ext cx="2636477" cy="30433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5E75D6-8D91-E0AF-D051-4A46AA5B3496}"/>
              </a:ext>
            </a:extLst>
          </p:cNvPr>
          <p:cNvSpPr/>
          <p:nvPr/>
        </p:nvSpPr>
        <p:spPr>
          <a:xfrm>
            <a:off x="253528" y="6387564"/>
            <a:ext cx="3451711" cy="30433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0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48736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GCP Cloud DNS + Cloud Domains as Domain Registrar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3"/>
            <a:ext cx="5779242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955369" y="1204859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6"/>
            <a:ext cx="5279449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58311" y="3244707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953309" y="7427671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9975003" y="34885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8732896" y="5290459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70026" y="5417029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98499" y="5392759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8732896" y="59999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725246" y="59999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18687" y="4961670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535843" y="6062212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6190589" y="5129518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90444B-D2EE-CFFE-5B20-75C5C454E0A0}"/>
              </a:ext>
            </a:extLst>
          </p:cNvPr>
          <p:cNvCxnSpPr>
            <a:stCxn id="76" idx="3"/>
            <a:endCxn id="62" idx="1"/>
          </p:cNvCxnSpPr>
          <p:nvPr/>
        </p:nvCxnSpPr>
        <p:spPr>
          <a:xfrm>
            <a:off x="7863825" y="5780531"/>
            <a:ext cx="869071" cy="1857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09775" cy="6094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9807659" y="4664036"/>
            <a:ext cx="2868737" cy="6264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7A73F2E-DF6C-B007-698F-F2A89953BA1A}"/>
              </a:ext>
            </a:extLst>
          </p:cNvPr>
          <p:cNvSpPr/>
          <p:nvPr/>
        </p:nvSpPr>
        <p:spPr>
          <a:xfrm>
            <a:off x="10456163" y="3939503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Update</a:t>
            </a:r>
          </a:p>
          <a:p>
            <a:pPr algn="ctr"/>
            <a:r>
              <a:rPr lang="en-US" b="1"/>
              <a:t>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10978464" y="555504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CE8B50-D7B8-0D64-835B-4CFB375F1BCD}"/>
              </a:ext>
            </a:extLst>
          </p:cNvPr>
          <p:cNvSpPr/>
          <p:nvPr/>
        </p:nvSpPr>
        <p:spPr>
          <a:xfrm>
            <a:off x="11923229" y="5400654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D2E494-F06C-7D81-AE9E-1A409FCF7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83934" y="5447593"/>
            <a:ext cx="748054" cy="5440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E3A6837-4147-5322-FFAC-B7E1098BD3B6}"/>
              </a:ext>
            </a:extLst>
          </p:cNvPr>
          <p:cNvSpPr txBox="1"/>
          <p:nvPr/>
        </p:nvSpPr>
        <p:spPr>
          <a:xfrm>
            <a:off x="12025843" y="5947284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Certificate </a:t>
            </a:r>
          </a:p>
          <a:p>
            <a:pPr algn="ctr"/>
            <a:r>
              <a:rPr lang="en-US" sz="1400" b="1"/>
              <a:t>Manager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41EEA5-3D20-20AD-6332-FCAD04E98F5D}"/>
              </a:ext>
            </a:extLst>
          </p:cNvPr>
          <p:cNvSpPr txBox="1"/>
          <p:nvPr/>
        </p:nvSpPr>
        <p:spPr>
          <a:xfrm flipH="1">
            <a:off x="11329214" y="-28395"/>
            <a:ext cx="218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50CD390-3777-D90F-B9D2-8E32F3777370}"/>
              </a:ext>
            </a:extLst>
          </p:cNvPr>
          <p:cNvSpPr/>
          <p:nvPr/>
        </p:nvSpPr>
        <p:spPr>
          <a:xfrm>
            <a:off x="8781411" y="6400393"/>
            <a:ext cx="232726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95926D-55B7-A9D4-91D8-744B52E8675D}"/>
              </a:ext>
            </a:extLst>
          </p:cNvPr>
          <p:cNvSpPr txBox="1"/>
          <p:nvPr/>
        </p:nvSpPr>
        <p:spPr>
          <a:xfrm>
            <a:off x="8781411" y="710991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Domains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EA4E5D-60C7-55A8-B437-2C45F8C0DC59}"/>
              </a:ext>
            </a:extLst>
          </p:cNvPr>
          <p:cNvSpPr txBox="1"/>
          <p:nvPr/>
        </p:nvSpPr>
        <p:spPr>
          <a:xfrm>
            <a:off x="10045020" y="710991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DNS</a:t>
            </a:r>
          </a:p>
        </p:txBody>
      </p:sp>
      <p:pic>
        <p:nvPicPr>
          <p:cNvPr id="59" name="Google Shape;1989;p57">
            <a:extLst>
              <a:ext uri="{FF2B5EF4-FFF2-40B4-BE49-F238E27FC236}">
                <a16:creationId xmlns:a16="http://schemas.microsoft.com/office/drawing/2014/main" id="{6367AF19-851D-EA51-0688-D733D101AB8C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211686" y="6544983"/>
            <a:ext cx="686755" cy="51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305;p25">
            <a:extLst>
              <a:ext uri="{FF2B5EF4-FFF2-40B4-BE49-F238E27FC236}">
                <a16:creationId xmlns:a16="http://schemas.microsoft.com/office/drawing/2014/main" id="{7A047155-9150-5FEA-7A31-65BD996D86B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921826" y="6448715"/>
            <a:ext cx="1015310" cy="73878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BEB46A6-20BF-4D4B-0AEF-734C812224F4}"/>
              </a:ext>
            </a:extLst>
          </p:cNvPr>
          <p:cNvSpPr/>
          <p:nvPr/>
        </p:nvSpPr>
        <p:spPr>
          <a:xfrm>
            <a:off x="11403799" y="6536201"/>
            <a:ext cx="2295218" cy="47773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Production grade SSL certificates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883A8E-F415-C756-EA22-37B8C300CEC2}"/>
              </a:ext>
            </a:extLst>
          </p:cNvPr>
          <p:cNvSpPr/>
          <p:nvPr/>
        </p:nvSpPr>
        <p:spPr>
          <a:xfrm>
            <a:off x="6404991" y="4118194"/>
            <a:ext cx="1320000" cy="8222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36B5117-0E0F-2275-0186-6FCC691AA68C}"/>
              </a:ext>
            </a:extLst>
          </p:cNvPr>
          <p:cNvSpPr/>
          <p:nvPr/>
        </p:nvSpPr>
        <p:spPr>
          <a:xfrm>
            <a:off x="11313590" y="5290460"/>
            <a:ext cx="2494244" cy="1859012"/>
          </a:xfrm>
          <a:prstGeom prst="roundRect">
            <a:avLst>
              <a:gd name="adj" fmla="val 9479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4250E4B-AC7E-96E7-0D14-F0ED105ACC17}"/>
              </a:ext>
            </a:extLst>
          </p:cNvPr>
          <p:cNvSpPr/>
          <p:nvPr/>
        </p:nvSpPr>
        <p:spPr>
          <a:xfrm>
            <a:off x="267129" y="2023655"/>
            <a:ext cx="7506358" cy="20019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How do </a:t>
            </a:r>
            <a:r>
              <a:rPr lang="en-IN" sz="2800">
                <a:solidFill>
                  <a:schemeClr val="bg1"/>
                </a:solidFill>
              </a:rPr>
              <a:t>you</a:t>
            </a:r>
            <a:r>
              <a:rPr lang="en-IN" sz="2800">
                <a:solidFill>
                  <a:srgbClr val="FFFF00"/>
                </a:solidFill>
              </a:rPr>
              <a:t> implement production-grade SSL using Certificate Manager </a:t>
            </a:r>
            <a:r>
              <a:rPr lang="en-IN" sz="2800"/>
              <a:t>for a GCP Regional Application Load Balancer with a registered domain present in </a:t>
            </a:r>
            <a:r>
              <a:rPr lang="en-IN" sz="2800">
                <a:solidFill>
                  <a:srgbClr val="FFFF00"/>
                </a:solidFill>
              </a:rPr>
              <a:t>GCP Cloud Domains</a:t>
            </a:r>
            <a:r>
              <a:rPr lang="en-IN" sz="2800"/>
              <a:t>?</a:t>
            </a:r>
            <a:endParaRPr lang="en-US" sz="28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AC186D-57FB-209D-B4ED-5F7A2E2AFF0B}"/>
              </a:ext>
            </a:extLst>
          </p:cNvPr>
          <p:cNvSpPr/>
          <p:nvPr/>
        </p:nvSpPr>
        <p:spPr>
          <a:xfrm>
            <a:off x="2743223" y="1011741"/>
            <a:ext cx="2620537" cy="6948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190842508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929791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DNS to DB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70C0"/>
                </a:solidFill>
              </a:rPr>
              <a:t>Cloud SQL Public IP + Cloud Domains + Cloud DNS</a:t>
            </a:r>
          </a:p>
          <a:p>
            <a:pPr marL="0" indent="0" algn="ctr">
              <a:buNone/>
            </a:pPr>
            <a:endParaRPr lang="en-US" sz="5000" b="1" dirty="0">
              <a:solidFill>
                <a:srgbClr val="31874C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Demo-24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74475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585501"/>
            <a:ext cx="13831614" cy="10799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</a:t>
            </a:r>
            <a:r>
              <a:rPr lang="en-US" sz="2400" b="1" dirty="0">
                <a:solidFill>
                  <a:schemeClr val="bg1"/>
                </a:solidFill>
              </a:rPr>
              <a:t>Regional MIG Private IP </a:t>
            </a:r>
            <a:r>
              <a:rPr lang="en-US" sz="2400" b="1" dirty="0"/>
              <a:t>+ </a:t>
            </a:r>
          </a:p>
          <a:p>
            <a:pPr algn="ctr"/>
            <a:r>
              <a:rPr lang="en-US" sz="2400" b="1" dirty="0"/>
              <a:t>Regional Application Load Balancer HTTPS </a:t>
            </a:r>
            <a:r>
              <a:rPr lang="en-US" sz="2400" b="1" dirty="0">
                <a:solidFill>
                  <a:srgbClr val="FFFF00"/>
                </a:solidFill>
              </a:rPr>
              <a:t>(Prod grade SSL, Cloud DNS) </a:t>
            </a:r>
            <a:r>
              <a:rPr lang="en-US" sz="2400" b="1" dirty="0"/>
              <a:t>+ Logging + </a:t>
            </a:r>
            <a:r>
              <a:rPr lang="en-US" sz="2400" b="1" dirty="0">
                <a:solidFill>
                  <a:schemeClr val="bg1"/>
                </a:solidFill>
              </a:rPr>
              <a:t>Monitoring + </a:t>
            </a:r>
            <a:r>
              <a:rPr lang="en-US" sz="2400" b="1" dirty="0">
                <a:solidFill>
                  <a:srgbClr val="FFFF00"/>
                </a:solidFill>
              </a:rPr>
              <a:t>Cloud SQL (Public IP)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DB0EA3-B2C0-9987-A49B-ADDEC8BAA34C}"/>
              </a:ext>
            </a:extLst>
          </p:cNvPr>
          <p:cNvSpPr/>
          <p:nvPr/>
        </p:nvSpPr>
        <p:spPr>
          <a:xfrm>
            <a:off x="136635" y="166865"/>
            <a:ext cx="3867807" cy="1912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Pre-requisite: </a:t>
            </a:r>
            <a:r>
              <a:rPr lang="en-US" dirty="0"/>
              <a:t>Registered Domain is required to implement this demo</a:t>
            </a:r>
          </a:p>
        </p:txBody>
      </p:sp>
    </p:spTree>
    <p:extLst>
      <p:ext uri="{BB962C8B-B14F-4D97-AF65-F5344CB8AC3E}">
        <p14:creationId xmlns:p14="http://schemas.microsoft.com/office/powerpoint/2010/main" val="17134532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54" y="-149783"/>
            <a:ext cx="10212960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DNS TO DB  + LB (Prod-grade SSL, Cloud DNS) + Cloud SQL Public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7" y="888448"/>
            <a:ext cx="982872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927033" y="1181823"/>
            <a:ext cx="9572801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410343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772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029417" y="2582596"/>
            <a:ext cx="933378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981993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4829031" y="2759620"/>
            <a:ext cx="4335499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4773934" y="2768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28347" y="741715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255045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43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" y="493700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09589" y="5486342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9313926" y="2774203"/>
            <a:ext cx="853314" cy="1951182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7347" y="3796533"/>
            <a:ext cx="663075" cy="58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3535" y="2871100"/>
            <a:ext cx="540683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9318160" y="3418382"/>
            <a:ext cx="849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233504" y="4349179"/>
            <a:ext cx="1023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-35917" y="4108690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9834" y="48015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0321230" y="51485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0411439" y="48015"/>
            <a:ext cx="744020" cy="77462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0"/>
            <a:endCxn id="78" idx="1"/>
          </p:cNvCxnSpPr>
          <p:nvPr/>
        </p:nvCxnSpPr>
        <p:spPr>
          <a:xfrm rot="5400000" flipH="1" flipV="1">
            <a:off x="8906573" y="1269337"/>
            <a:ext cx="2338877" cy="67085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1148093" y="-8600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Download 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UMS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5526253" y="1511937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8306" y="160399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5493952" y="206979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6337725" y="2080554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23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7262511" y="2090019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4935735" y="3122624"/>
            <a:ext cx="4015983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5041372" y="3194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5097172" y="3226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5121618" y="3784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9933" y="3869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5379240" y="4327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6257898" y="663199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7399773" y="3177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7451566" y="3209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6331334" y="5906873"/>
            <a:ext cx="1055899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Update</a:t>
            </a:r>
          </a:p>
          <a:p>
            <a:pPr algn="ctr"/>
            <a:r>
              <a:rPr lang="en-US" sz="1400" b="1" dirty="0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3341426" y="4272905"/>
            <a:ext cx="1012860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2"/>
          </p:cNvCxnSpPr>
          <p:nvPr/>
        </p:nvCxnSpPr>
        <p:spPr>
          <a:xfrm flipV="1">
            <a:off x="8951718" y="4725385"/>
            <a:ext cx="788865" cy="35581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4354286" y="4424259"/>
            <a:ext cx="47899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093128" y="4408495"/>
            <a:ext cx="248298" cy="157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122728" y="3792141"/>
            <a:ext cx="339766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1704496" y="591619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78030" y="3080281"/>
            <a:ext cx="319876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https://myapp29.kalyanreddydaida.com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202790" y="4102255"/>
            <a:ext cx="1223829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3432144" y="458236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-121505" y="3438097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5233667" y="4669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5233667" y="5262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endParaRPr lang="en-US" sz="1600" dirty="0"/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7481262" y="3794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99577" y="3880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7738884" y="4338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7593311" y="4680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7593311" y="5273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endParaRPr lang="en-US" sz="16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1543593" y="1504717"/>
            <a:ext cx="3835647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3595295" y="1633401"/>
            <a:ext cx="161831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2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5607" y="1741457"/>
            <a:ext cx="713121" cy="548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  <a:stCxn id="25" idx="0"/>
            <a:endCxn id="47" idx="2"/>
          </p:cNvCxnSpPr>
          <p:nvPr/>
        </p:nvCxnSpPr>
        <p:spPr>
          <a:xfrm rot="16200000" flipV="1">
            <a:off x="5119649" y="877036"/>
            <a:ext cx="1259449" cy="4575911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30" idx="0"/>
            <a:endCxn id="47" idx="2"/>
          </p:cNvCxnSpPr>
          <p:nvPr/>
        </p:nvCxnSpPr>
        <p:spPr>
          <a:xfrm rot="16200000" flipV="1">
            <a:off x="3945114" y="2051570"/>
            <a:ext cx="1248874" cy="2216267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266372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9708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249375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291076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 grade 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1675775" y="1607229"/>
            <a:ext cx="180204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2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86475" y="1748881"/>
            <a:ext cx="608778" cy="46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B1437B09-9B6A-A579-3295-8E8A5D3BCBCA}"/>
              </a:ext>
            </a:extLst>
          </p:cNvPr>
          <p:cNvCxnSpPr>
            <a:endCxn id="16" idx="1"/>
          </p:cNvCxnSpPr>
          <p:nvPr/>
        </p:nvCxnSpPr>
        <p:spPr>
          <a:xfrm flipV="1">
            <a:off x="306160" y="4464458"/>
            <a:ext cx="948883" cy="455999"/>
          </a:xfrm>
          <a:prstGeom prst="bentConnector3">
            <a:avLst>
              <a:gd name="adj1" fmla="val 458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204510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stCxn id="62" idx="3"/>
            <a:endCxn id="130" idx="1"/>
          </p:cNvCxnSpPr>
          <p:nvPr/>
        </p:nvCxnSpPr>
        <p:spPr>
          <a:xfrm>
            <a:off x="10167240" y="3749794"/>
            <a:ext cx="1391615" cy="975591"/>
          </a:xfrm>
          <a:prstGeom prst="bentConnector3">
            <a:avLst>
              <a:gd name="adj1" fmla="val 824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D93BC76-70ED-1059-FB2C-796E63FF6B05}"/>
              </a:ext>
            </a:extLst>
          </p:cNvPr>
          <p:cNvSpPr txBox="1"/>
          <p:nvPr/>
        </p:nvSpPr>
        <p:spPr>
          <a:xfrm>
            <a:off x="10187206" y="3209568"/>
            <a:ext cx="140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Communication </a:t>
            </a:r>
          </a:p>
          <a:p>
            <a:pPr algn="ctr"/>
            <a:r>
              <a:rPr lang="en-US" sz="1400" b="1" dirty="0">
                <a:solidFill>
                  <a:srgbClr val="0070C0"/>
                </a:solidFill>
              </a:rPr>
              <a:t>is via Internet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116853"/>
          </a:xfrm>
          <a:prstGeom prst="bentConnector3">
            <a:avLst>
              <a:gd name="adj1" fmla="val 2492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725385"/>
            <a:ext cx="677458" cy="1478398"/>
          </a:xfrm>
          <a:prstGeom prst="bentConnector3">
            <a:avLst>
              <a:gd name="adj1" fmla="val 267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2A5C19-FB1F-2B4B-F46B-DA35CD44D1C5}"/>
              </a:ext>
            </a:extLst>
          </p:cNvPr>
          <p:cNvSpPr/>
          <p:nvPr/>
        </p:nvSpPr>
        <p:spPr>
          <a:xfrm>
            <a:off x="1267979" y="6367808"/>
            <a:ext cx="232726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AE6B2F-F19F-BB13-9556-03ECB41BB0CB}"/>
              </a:ext>
            </a:extLst>
          </p:cNvPr>
          <p:cNvSpPr txBox="1"/>
          <p:nvPr/>
        </p:nvSpPr>
        <p:spPr>
          <a:xfrm>
            <a:off x="1267979" y="7077331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Domains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C7C972-5B6B-EEDD-B40B-18E163570138}"/>
              </a:ext>
            </a:extLst>
          </p:cNvPr>
          <p:cNvSpPr txBox="1"/>
          <p:nvPr/>
        </p:nvSpPr>
        <p:spPr>
          <a:xfrm>
            <a:off x="2531588" y="707733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37" name="Google Shape;1989;p57">
            <a:extLst>
              <a:ext uri="{FF2B5EF4-FFF2-40B4-BE49-F238E27FC236}">
                <a16:creationId xmlns:a16="http://schemas.microsoft.com/office/drawing/2014/main" id="{140052C0-6708-6400-5E69-131DE77C49E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98254" y="6512398"/>
            <a:ext cx="686755" cy="51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05;p25">
            <a:extLst>
              <a:ext uri="{FF2B5EF4-FFF2-40B4-BE49-F238E27FC236}">
                <a16:creationId xmlns:a16="http://schemas.microsoft.com/office/drawing/2014/main" id="{CA472A1D-04E7-4965-FA1B-C11B8FACFBAF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08394" y="6416130"/>
            <a:ext cx="1015310" cy="73878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F824504-FDBF-D8DF-5D9A-CF758B8DE4D4}"/>
              </a:ext>
            </a:extLst>
          </p:cNvPr>
          <p:cNvSpPr txBox="1"/>
          <p:nvPr/>
        </p:nvSpPr>
        <p:spPr>
          <a:xfrm>
            <a:off x="6284908" y="4504958"/>
            <a:ext cx="107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User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Management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Web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8277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3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571782" y="1712119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 to C3, C6-04 to C6-06, C7-02 to C10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5983465" y="1712120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595312" y="440147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firewall rules </a:t>
            </a:r>
            <a:r>
              <a:rPr lang="en-US" sz="2400" dirty="0">
                <a:solidFill>
                  <a:schemeClr val="bg1"/>
                </a:solidFill>
              </a:rPr>
              <a:t>for UMS Application (Port 8080)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06995" y="440147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595312" y="53001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Review </a:t>
            </a:r>
            <a:r>
              <a:rPr lang="en-US" sz="2400" dirty="0">
                <a:solidFill>
                  <a:srgbClr val="FFFF00"/>
                </a:solidFill>
              </a:rPr>
              <a:t>ums-</a:t>
            </a:r>
            <a:r>
              <a:rPr lang="en-US" sz="2400" dirty="0" err="1">
                <a:solidFill>
                  <a:srgbClr val="FFFF00"/>
                </a:solidFill>
              </a:rPr>
              <a:t>install.tmpl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to install UMS Application using startup-script + Terraform Template Functions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06995" y="53001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</a:t>
            </a:r>
          </a:p>
          <a:p>
            <a:pPr algn="ctr"/>
            <a:r>
              <a:rPr lang="en-US" dirty="0"/>
              <a:t>Install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07077" y="619874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instance template with </a:t>
            </a:r>
            <a:r>
              <a:rPr lang="en-US" sz="2400" dirty="0">
                <a:solidFill>
                  <a:srgbClr val="FFFF00"/>
                </a:solidFill>
              </a:rPr>
              <a:t>startup-script </a:t>
            </a:r>
            <a:r>
              <a:rPr lang="en-US" sz="2400" dirty="0"/>
              <a:t>and implement Terraform </a:t>
            </a:r>
            <a:r>
              <a:rPr lang="en-US" sz="2400" dirty="0">
                <a:solidFill>
                  <a:srgbClr val="FFFF00"/>
                </a:solidFill>
              </a:rPr>
              <a:t>Template functions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18760" y="619874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06995" y="686247"/>
            <a:ext cx="8385636" cy="81438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</a:t>
            </a:r>
            <a:r>
              <a:rPr lang="en-US" sz="2000" b="1" dirty="0">
                <a:solidFill>
                  <a:srgbClr val="FFFF00"/>
                </a:solidFill>
              </a:rPr>
              <a:t>(Prod grade SSL, Cloud DNS) </a:t>
            </a:r>
            <a:r>
              <a:rPr lang="en-US" sz="2000" b="1" dirty="0"/>
              <a:t>+ Logging + </a:t>
            </a:r>
            <a:r>
              <a:rPr lang="en-US" sz="2000" b="1" dirty="0">
                <a:solidFill>
                  <a:schemeClr val="bg1"/>
                </a:solidFill>
              </a:rPr>
              <a:t>Monitoring + </a:t>
            </a:r>
            <a:r>
              <a:rPr lang="en-US" sz="2000" b="1" dirty="0">
                <a:solidFill>
                  <a:srgbClr val="FFFF00"/>
                </a:solidFill>
              </a:rPr>
              <a:t>Cloud SQL (Public IP)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571782" y="260421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5983465" y="260421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571782" y="350284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State Data source </a:t>
            </a:r>
            <a:r>
              <a:rPr lang="en-US" sz="2400" dirty="0">
                <a:solidFill>
                  <a:schemeClr val="bg1"/>
                </a:solidFill>
              </a:rPr>
              <a:t>to access Cloud SQL Database from Project-1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5983465" y="350284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963D7-73E8-75BD-4163-E649422D0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65122"/>
            <a:ext cx="3808237" cy="758640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7F6B80-707D-9A24-7239-9155E0BCF0A0}"/>
              </a:ext>
            </a:extLst>
          </p:cNvPr>
          <p:cNvSpPr/>
          <p:nvPr/>
        </p:nvSpPr>
        <p:spPr>
          <a:xfrm>
            <a:off x="274207" y="6787269"/>
            <a:ext cx="3325585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7585D2-DF7C-9DF9-72C9-2F5AC827A5B2}"/>
              </a:ext>
            </a:extLst>
          </p:cNvPr>
          <p:cNvSpPr/>
          <p:nvPr/>
        </p:nvSpPr>
        <p:spPr>
          <a:xfrm>
            <a:off x="274207" y="686247"/>
            <a:ext cx="1722760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72243C-3D18-1C74-4C39-E9D7919037A0}"/>
              </a:ext>
            </a:extLst>
          </p:cNvPr>
          <p:cNvSpPr/>
          <p:nvPr/>
        </p:nvSpPr>
        <p:spPr>
          <a:xfrm>
            <a:off x="214239" y="1914949"/>
            <a:ext cx="2140078" cy="418348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63869E-0493-B30D-6404-89A27A8071EA}"/>
              </a:ext>
            </a:extLst>
          </p:cNvPr>
          <p:cNvSpPr/>
          <p:nvPr/>
        </p:nvSpPr>
        <p:spPr>
          <a:xfrm>
            <a:off x="248865" y="2601476"/>
            <a:ext cx="3325585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9D03CF-DE49-4B70-A905-5AEAFD98621C}"/>
              </a:ext>
            </a:extLst>
          </p:cNvPr>
          <p:cNvSpPr/>
          <p:nvPr/>
        </p:nvSpPr>
        <p:spPr>
          <a:xfrm>
            <a:off x="356128" y="7334374"/>
            <a:ext cx="2140078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53FECE-CC75-2BB8-BB42-86A5B7D316BF}"/>
              </a:ext>
            </a:extLst>
          </p:cNvPr>
          <p:cNvSpPr/>
          <p:nvPr/>
        </p:nvSpPr>
        <p:spPr>
          <a:xfrm>
            <a:off x="224531" y="5803770"/>
            <a:ext cx="3325585" cy="64958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1B52B6F-C450-240C-0A95-98BF88758C24}"/>
              </a:ext>
            </a:extLst>
          </p:cNvPr>
          <p:cNvSpPr/>
          <p:nvPr/>
        </p:nvSpPr>
        <p:spPr>
          <a:xfrm>
            <a:off x="7594154" y="702005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Files related to </a:t>
            </a:r>
            <a:r>
              <a:rPr lang="en-US" sz="2400" dirty="0">
                <a:solidFill>
                  <a:srgbClr val="FFFF00"/>
                </a:solidFill>
              </a:rPr>
              <a:t>Cloud DNS and Prod grade </a:t>
            </a:r>
            <a:r>
              <a:rPr lang="en-US" sz="2400" dirty="0" err="1">
                <a:solidFill>
                  <a:srgbClr val="FFFF00"/>
                </a:solidFill>
              </a:rPr>
              <a:t>ssl</a:t>
            </a:r>
            <a:r>
              <a:rPr lang="en-US" sz="2400" dirty="0">
                <a:solidFill>
                  <a:srgbClr val="FFFF00"/>
                </a:solidFill>
              </a:rPr>
              <a:t> certificates with DNS Auth </a:t>
            </a:r>
            <a:r>
              <a:rPr lang="en-US" sz="2400" dirty="0"/>
              <a:t>from Demo-16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0ACD011-7822-48D4-EDD2-7CD119D611E6}"/>
              </a:ext>
            </a:extLst>
          </p:cNvPr>
          <p:cNvSpPr/>
          <p:nvPr/>
        </p:nvSpPr>
        <p:spPr>
          <a:xfrm>
            <a:off x="6005837" y="702005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C9, C10</a:t>
            </a:r>
          </a:p>
        </p:txBody>
      </p:sp>
    </p:spTree>
    <p:extLst>
      <p:ext uri="{BB962C8B-B14F-4D97-AF65-F5344CB8AC3E}">
        <p14:creationId xmlns:p14="http://schemas.microsoft.com/office/powerpoint/2010/main" val="16593444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50275" y="3594530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Load balancer health check with </a:t>
            </a:r>
            <a:r>
              <a:rPr lang="en-US" sz="2400" dirty="0">
                <a:solidFill>
                  <a:srgbClr val="FFFF00"/>
                </a:solidFill>
              </a:rPr>
              <a:t>port 8080 and Path as /login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61958" y="3594531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50275" y="449316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backend service with </a:t>
            </a:r>
            <a:r>
              <a:rPr lang="en-US" sz="2400" dirty="0">
                <a:solidFill>
                  <a:srgbClr val="FFFF00"/>
                </a:solidFill>
              </a:rPr>
              <a:t>session affinity</a:t>
            </a:r>
            <a:r>
              <a:rPr lang="en-US" sz="2400" dirty="0"/>
              <a:t>, and port name as </a:t>
            </a:r>
            <a:r>
              <a:rPr lang="en-US" sz="2400" dirty="0" err="1">
                <a:solidFill>
                  <a:srgbClr val="FFFF00"/>
                </a:solidFill>
              </a:rPr>
              <a:t>appserver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61958" y="449316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62040" y="53917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uptime checks with </a:t>
            </a:r>
            <a:r>
              <a:rPr lang="en-US" sz="2400" dirty="0">
                <a:solidFill>
                  <a:srgbClr val="FFFF00"/>
                </a:solidFill>
              </a:rPr>
              <a:t>path as “/login”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content as “Username”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73723" y="53917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83172"/>
            <a:ext cx="8385636" cy="9354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</a:t>
            </a:r>
            <a:r>
              <a:rPr lang="en-US" sz="2000" b="1" dirty="0">
                <a:solidFill>
                  <a:srgbClr val="FFFF00"/>
                </a:solidFill>
              </a:rPr>
              <a:t>(Prod grade SSL, Cloud DNS) </a:t>
            </a:r>
            <a:r>
              <a:rPr lang="en-US" sz="2000" b="1" dirty="0"/>
              <a:t>+ Logging + </a:t>
            </a:r>
            <a:r>
              <a:rPr lang="en-US" sz="2000" b="1" dirty="0">
                <a:solidFill>
                  <a:schemeClr val="bg1"/>
                </a:solidFill>
              </a:rPr>
              <a:t>Monitoring + </a:t>
            </a:r>
            <a:r>
              <a:rPr lang="en-US" sz="2000" b="1" dirty="0">
                <a:solidFill>
                  <a:srgbClr val="FFFF00"/>
                </a:solidFill>
              </a:rPr>
              <a:t>Cloud SQL (Public IP)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26745" y="179726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health check with </a:t>
            </a:r>
            <a:r>
              <a:rPr lang="en-US" sz="2400" dirty="0">
                <a:solidFill>
                  <a:srgbClr val="FFFF00"/>
                </a:solidFill>
              </a:rPr>
              <a:t>UMS Port 8080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rgbClr val="FFFF00"/>
                </a:solidFill>
              </a:rPr>
              <a:t>Path as /login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38428" y="179726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26745" y="269589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named port to </a:t>
            </a:r>
            <a:r>
              <a:rPr lang="en-US" sz="2400" dirty="0" err="1">
                <a:solidFill>
                  <a:srgbClr val="FFFF00"/>
                </a:solidFill>
              </a:rPr>
              <a:t>appserver</a:t>
            </a:r>
            <a:r>
              <a:rPr lang="en-US" sz="2400" dirty="0">
                <a:solidFill>
                  <a:srgbClr val="FFFF00"/>
                </a:solidFill>
              </a:rPr>
              <a:t> with port as 8080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38428" y="269589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3EAD9-E03E-07FD-3E89-18A95DAAA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65122"/>
            <a:ext cx="3808237" cy="758640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608E89-4E1E-B84F-FB25-451972810E9B}"/>
              </a:ext>
            </a:extLst>
          </p:cNvPr>
          <p:cNvSpPr/>
          <p:nvPr/>
        </p:nvSpPr>
        <p:spPr>
          <a:xfrm>
            <a:off x="275736" y="2932387"/>
            <a:ext cx="3451711" cy="662144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AC00CC-3E18-CB72-4203-277E937FA083}"/>
              </a:ext>
            </a:extLst>
          </p:cNvPr>
          <p:cNvSpPr/>
          <p:nvPr/>
        </p:nvSpPr>
        <p:spPr>
          <a:xfrm>
            <a:off x="275735" y="4506203"/>
            <a:ext cx="3451711" cy="30433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CB6BC79-9E3D-5DD3-36A7-6188B4DCF87D}"/>
              </a:ext>
            </a:extLst>
          </p:cNvPr>
          <p:cNvSpPr/>
          <p:nvPr/>
        </p:nvSpPr>
        <p:spPr>
          <a:xfrm>
            <a:off x="275734" y="6443061"/>
            <a:ext cx="3451711" cy="30433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042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 Cloud SQL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Cloud SQL with Private Service Connection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Demo-24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5749" y="2274475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2295887" y="6487741"/>
            <a:ext cx="10710042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Cloud SQL MySQL with Private Service Connection</a:t>
            </a:r>
            <a:endParaRPr lang="en-US" sz="2600" b="1" dirty="0">
              <a:solidFill>
                <a:srgbClr val="F4A8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84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8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4" y="3369374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67558" y="3864359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979963" y="1176573"/>
            <a:ext cx="7491375" cy="5931700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1509100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844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1155070" y="1668371"/>
            <a:ext cx="7021978" cy="501669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1155070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979963" y="725816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6" name="Google Shape;702;p35">
            <a:extLst>
              <a:ext uri="{FF2B5EF4-FFF2-40B4-BE49-F238E27FC236}">
                <a16:creationId xmlns:a16="http://schemas.microsoft.com/office/drawing/2014/main" id="{35E4C043-33A5-1B1E-DF3C-AD261FC56C3C}"/>
              </a:ext>
            </a:extLst>
          </p:cNvPr>
          <p:cNvSpPr/>
          <p:nvPr/>
        </p:nvSpPr>
        <p:spPr>
          <a:xfrm>
            <a:off x="1481282" y="2069864"/>
            <a:ext cx="6380455" cy="427559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0D5812-F468-069A-7FD1-32DF1685DEE1}"/>
              </a:ext>
            </a:extLst>
          </p:cNvPr>
          <p:cNvSpPr txBox="1"/>
          <p:nvPr/>
        </p:nvSpPr>
        <p:spPr>
          <a:xfrm>
            <a:off x="1426186" y="2078934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07ACCB03-0832-F14C-435B-98E8F142C400}"/>
              </a:ext>
            </a:extLst>
          </p:cNvPr>
          <p:cNvSpPr/>
          <p:nvPr/>
        </p:nvSpPr>
        <p:spPr>
          <a:xfrm>
            <a:off x="1703257" y="2402099"/>
            <a:ext cx="5874701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41664-8E11-1980-6DFD-57E737B51C23}"/>
              </a:ext>
            </a:extLst>
          </p:cNvPr>
          <p:cNvSpPr txBox="1"/>
          <p:nvPr/>
        </p:nvSpPr>
        <p:spPr>
          <a:xfrm>
            <a:off x="1829590" y="2459813"/>
            <a:ext cx="198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Zone:  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7CFABC27-1E7E-618E-64A3-7B826605EABC}"/>
              </a:ext>
            </a:extLst>
          </p:cNvPr>
          <p:cNvSpPr/>
          <p:nvPr/>
        </p:nvSpPr>
        <p:spPr>
          <a:xfrm>
            <a:off x="1959414" y="2836135"/>
            <a:ext cx="5449902" cy="270327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8584BA90-0F40-67EE-19E4-2ED2A05CF1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131" y="2981192"/>
            <a:ext cx="1074144" cy="8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968D31-0F9B-EF37-8F8B-C130A69A7711}"/>
              </a:ext>
            </a:extLst>
          </p:cNvPr>
          <p:cNvSpPr txBox="1"/>
          <p:nvPr/>
        </p:nvSpPr>
        <p:spPr>
          <a:xfrm>
            <a:off x="4233537" y="38758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DA00E7-73D1-9B4F-C302-4A571DFDD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040" y="4224194"/>
            <a:ext cx="5147852" cy="101016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9D311DD-75F1-ADFB-54D6-852575D0F74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9889" y="3697849"/>
            <a:ext cx="1219525" cy="489923"/>
          </a:xfrm>
          <a:prstGeom prst="bentConnector3">
            <a:avLst>
              <a:gd name="adj1" fmla="val 1811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897684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892736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EBFD24-C373-DDC9-8D9E-5E9F1CCF82FE}"/>
              </a:ext>
            </a:extLst>
          </p:cNvPr>
          <p:cNvCxnSpPr>
            <a:cxnSpLocks/>
            <a:stCxn id="36" idx="3"/>
            <a:endCxn id="130" idx="1"/>
          </p:cNvCxnSpPr>
          <p:nvPr/>
        </p:nvCxnSpPr>
        <p:spPr>
          <a:xfrm>
            <a:off x="7409316" y="4187772"/>
            <a:ext cx="4149539" cy="441475"/>
          </a:xfrm>
          <a:prstGeom prst="bentConnector3">
            <a:avLst>
              <a:gd name="adj1" fmla="val 3049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8817529" y="4042599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0C64EC-BCA2-E0D2-81E3-35825EDF743C}"/>
              </a:ext>
            </a:extLst>
          </p:cNvPr>
          <p:cNvSpPr/>
          <p:nvPr/>
        </p:nvSpPr>
        <p:spPr>
          <a:xfrm>
            <a:off x="5415054" y="2981192"/>
            <a:ext cx="1844616" cy="3208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Client</a:t>
            </a:r>
          </a:p>
        </p:txBody>
      </p:sp>
    </p:spTree>
    <p:extLst>
      <p:ext uri="{BB962C8B-B14F-4D97-AF65-F5344CB8AC3E}">
        <p14:creationId xmlns:p14="http://schemas.microsoft.com/office/powerpoint/2010/main" val="126473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30" grpId="0" animBg="1"/>
      <p:bldP spid="138" grpId="0" animBg="1"/>
      <p:bldP spid="140" grpId="0"/>
      <p:bldP spid="142" grpId="0"/>
      <p:bldP spid="145" grpId="0" animBg="1"/>
      <p:bldP spid="147" grpId="0"/>
      <p:bldP spid="36" grpId="0" animBg="1"/>
      <p:bldP spid="39" grpId="0"/>
      <p:bldP spid="52" grpId="0"/>
      <p:bldP spid="53" grpId="0"/>
      <p:bldP spid="60" grpId="0"/>
      <p:bldP spid="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709101" y="31016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FFFF00"/>
                </a:solidFill>
              </a:rPr>
              <a:t>NEW: </a:t>
            </a:r>
            <a:r>
              <a:rPr lang="en-US" sz="2400" dirty="0">
                <a:solidFill>
                  <a:schemeClr val="bg1"/>
                </a:solidFill>
              </a:rPr>
              <a:t>Two resources(1. Reserve Private IP Range for PSC, 2. Private Service Connection Resource)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120784" y="31016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709101" y="40003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No changes </a:t>
            </a:r>
            <a:r>
              <a:rPr lang="en-US" sz="2400" dirty="0"/>
              <a:t>in VPC Outputs from previous demos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120784" y="40003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89335" y="4898940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Cloud SQL Database with </a:t>
            </a:r>
            <a:r>
              <a:rPr lang="en-US" sz="2400" dirty="0">
                <a:solidFill>
                  <a:srgbClr val="FFFF00"/>
                </a:solidFill>
              </a:rPr>
              <a:t>private network enabled.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132549" y="4898941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14703"/>
            <a:ext cx="8385636" cy="46677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Cloud SQL MySQL with Private Service Connection</a:t>
            </a:r>
            <a:endParaRPr lang="en-US" sz="2000" b="1" dirty="0">
              <a:solidFill>
                <a:srgbClr val="F4A85D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13044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Added Variable related to </a:t>
            </a:r>
            <a:r>
              <a:rPr lang="en-US" sz="2400" dirty="0">
                <a:solidFill>
                  <a:srgbClr val="FFFF00"/>
                </a:solidFill>
              </a:rPr>
              <a:t>MySQL DB version</a:t>
            </a:r>
            <a:r>
              <a:rPr lang="en-US" sz="2400" dirty="0">
                <a:solidFill>
                  <a:schemeClr val="bg1"/>
                </a:solidFill>
              </a:rPr>
              <a:t>, updated in </a:t>
            </a:r>
            <a:r>
              <a:rPr lang="en-US" sz="2400" dirty="0" err="1">
                <a:solidFill>
                  <a:schemeClr val="bg1"/>
                </a:solidFill>
              </a:rPr>
              <a:t>terraform.tfvars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13044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85571" y="22030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VPC, Subnet and Regional Proxy Subnet for Regional Load Balancer </a:t>
            </a:r>
            <a:r>
              <a:rPr lang="en-US" sz="2400" dirty="0">
                <a:solidFill>
                  <a:srgbClr val="FFFF00"/>
                </a:solidFill>
              </a:rPr>
              <a:t>(Same as previous demos)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97254" y="22030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5F6EB9-E9A8-60D9-4F3D-2F8239CC8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5" y="816774"/>
            <a:ext cx="5580898" cy="569964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DEA574-1386-7DC3-1D3E-1967F880A6B5}"/>
              </a:ext>
            </a:extLst>
          </p:cNvPr>
          <p:cNvSpPr/>
          <p:nvPr/>
        </p:nvSpPr>
        <p:spPr>
          <a:xfrm>
            <a:off x="425156" y="1714470"/>
            <a:ext cx="3043258" cy="52423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B4F401-7B75-51C6-3B6C-12F0A79E01B2}"/>
              </a:ext>
            </a:extLst>
          </p:cNvPr>
          <p:cNvSpPr/>
          <p:nvPr/>
        </p:nvSpPr>
        <p:spPr>
          <a:xfrm>
            <a:off x="7709101" y="579757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private IP </a:t>
            </a:r>
            <a:r>
              <a:rPr lang="en-US" sz="2400" dirty="0"/>
              <a:t>in Cloud SQL Outputs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7C371F-FA73-C6D8-7039-EF6B1138FADA}"/>
              </a:ext>
            </a:extLst>
          </p:cNvPr>
          <p:cNvSpPr/>
          <p:nvPr/>
        </p:nvSpPr>
        <p:spPr>
          <a:xfrm>
            <a:off x="6120784" y="579757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11D60E3-2F8A-1FBA-CFF2-8EA2115ECDC5}"/>
              </a:ext>
            </a:extLst>
          </p:cNvPr>
          <p:cNvSpPr/>
          <p:nvPr/>
        </p:nvSpPr>
        <p:spPr>
          <a:xfrm>
            <a:off x="7703609" y="669189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a VM Instance in VPC with </a:t>
            </a:r>
            <a:r>
              <a:rPr lang="en-US" sz="2400" dirty="0" err="1">
                <a:solidFill>
                  <a:srgbClr val="FFFF00"/>
                </a:solidFill>
              </a:rPr>
              <a:t>mysql</a:t>
            </a:r>
            <a:r>
              <a:rPr lang="en-US" sz="2400" dirty="0">
                <a:solidFill>
                  <a:srgbClr val="FFFF00"/>
                </a:solidFill>
              </a:rPr>
              <a:t> client  installed </a:t>
            </a:r>
            <a:r>
              <a:rPr lang="en-US" sz="2400" dirty="0"/>
              <a:t>to test </a:t>
            </a:r>
            <a:r>
              <a:rPr lang="en-US" sz="2400" dirty="0">
                <a:solidFill>
                  <a:srgbClr val="FFFF00"/>
                </a:solidFill>
              </a:rPr>
              <a:t>private connection to Cloud SQL DB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03FE19-5937-0A46-8E97-2EBA19B1242E}"/>
              </a:ext>
            </a:extLst>
          </p:cNvPr>
          <p:cNvSpPr/>
          <p:nvPr/>
        </p:nvSpPr>
        <p:spPr>
          <a:xfrm>
            <a:off x="6146823" y="669189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A24E6A0-2F35-CD3F-5CE7-B327DF1ED8AD}"/>
              </a:ext>
            </a:extLst>
          </p:cNvPr>
          <p:cNvSpPr/>
          <p:nvPr/>
        </p:nvSpPr>
        <p:spPr>
          <a:xfrm>
            <a:off x="425155" y="2614104"/>
            <a:ext cx="5325257" cy="3786696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4" grpId="0" animBg="1"/>
      <p:bldP spid="21" grpId="0" animBg="1"/>
      <p:bldP spid="22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DNS to DB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Cloud SQL with Private Service Connection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Demo-26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66" y="230507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585501"/>
            <a:ext cx="13831614" cy="8583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</a:t>
            </a:r>
            <a:r>
              <a:rPr lang="en-US" sz="2400" b="1" dirty="0">
                <a:solidFill>
                  <a:schemeClr val="bg1"/>
                </a:solidFill>
              </a:rPr>
              <a:t>Regional MIG Private IP </a:t>
            </a:r>
            <a:r>
              <a:rPr lang="en-US" sz="2400" b="1" dirty="0"/>
              <a:t>+ </a:t>
            </a:r>
          </a:p>
          <a:p>
            <a:pPr algn="ctr"/>
            <a:r>
              <a:rPr lang="en-US" sz="2400" b="1" dirty="0"/>
              <a:t>Regional Application Load Balancer HTTPS </a:t>
            </a:r>
            <a:r>
              <a:rPr lang="en-US" sz="2400" b="1" dirty="0">
                <a:solidFill>
                  <a:srgbClr val="FFFF00"/>
                </a:solidFill>
              </a:rPr>
              <a:t>(Self-signed SSL) </a:t>
            </a:r>
            <a:r>
              <a:rPr lang="en-US" sz="2400" b="1" dirty="0"/>
              <a:t>+ Logging + </a:t>
            </a:r>
            <a:r>
              <a:rPr lang="en-US" sz="2400" b="1" dirty="0">
                <a:solidFill>
                  <a:schemeClr val="bg1"/>
                </a:solidFill>
              </a:rPr>
              <a:t>Monitoring + </a:t>
            </a:r>
            <a:r>
              <a:rPr lang="en-US" sz="2400" b="1" dirty="0">
                <a:solidFill>
                  <a:srgbClr val="FFFF00"/>
                </a:solidFill>
              </a:rPr>
              <a:t>Cloud SQL (Private IP)</a:t>
            </a:r>
          </a:p>
        </p:txBody>
      </p:sp>
    </p:spTree>
    <p:extLst>
      <p:ext uri="{BB962C8B-B14F-4D97-AF65-F5344CB8AC3E}">
        <p14:creationId xmlns:p14="http://schemas.microsoft.com/office/powerpoint/2010/main" val="38825598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DNS TO DB  + LB (self-signed SSL) + Cloud SQL Private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7" y="888448"/>
            <a:ext cx="982872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927033" y="1181823"/>
            <a:ext cx="9572801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410343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772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029417" y="2582596"/>
            <a:ext cx="933378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981993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4829031" y="2759620"/>
            <a:ext cx="4335499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4773934" y="2768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320333" y="6995544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255045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43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" y="493700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09589" y="5486342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9313926" y="2774203"/>
            <a:ext cx="853314" cy="1951182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7347" y="3796533"/>
            <a:ext cx="663075" cy="58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3535" y="2871100"/>
            <a:ext cx="540683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9318160" y="3418382"/>
            <a:ext cx="849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233504" y="4349179"/>
            <a:ext cx="1023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-35917" y="4108690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9834" y="48015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0321230" y="51485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0411439" y="48015"/>
            <a:ext cx="744020" cy="77462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0"/>
            <a:endCxn id="78" idx="1"/>
          </p:cNvCxnSpPr>
          <p:nvPr/>
        </p:nvCxnSpPr>
        <p:spPr>
          <a:xfrm rot="5400000" flipH="1" flipV="1">
            <a:off x="8906573" y="1269337"/>
            <a:ext cx="2338877" cy="67085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9048942" y="-47735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Download 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UMS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5526253" y="1511937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8306" y="160399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5493952" y="206979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6337725" y="2080554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23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7262511" y="2090019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4935735" y="3122624"/>
            <a:ext cx="4015983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5041372" y="3194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5097172" y="3226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5121618" y="3784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9933" y="3869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5379240" y="4327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6257898" y="663199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7399773" y="3177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7451566" y="3209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6372909" y="5817295"/>
            <a:ext cx="1055899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Update</a:t>
            </a:r>
          </a:p>
          <a:p>
            <a:pPr algn="ctr"/>
            <a:r>
              <a:rPr lang="en-US" sz="1400" b="1" dirty="0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3341426" y="4272905"/>
            <a:ext cx="1012860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2"/>
          </p:cNvCxnSpPr>
          <p:nvPr/>
        </p:nvCxnSpPr>
        <p:spPr>
          <a:xfrm flipV="1">
            <a:off x="8951718" y="4725385"/>
            <a:ext cx="788865" cy="35581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4354286" y="4424259"/>
            <a:ext cx="47899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093128" y="4408495"/>
            <a:ext cx="248298" cy="157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122728" y="3792141"/>
            <a:ext cx="339766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1704496" y="591619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25679" y="5845236"/>
            <a:ext cx="121770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202790" y="4102255"/>
            <a:ext cx="1223829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3432144" y="458236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-121505" y="3438097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5233667" y="4669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5233667" y="5262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endParaRPr lang="en-US" sz="1600" dirty="0"/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7481262" y="3794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99577" y="3880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7738884" y="4338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7593311" y="4680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7593311" y="5273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endParaRPr lang="en-US" sz="16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1543593" y="1504717"/>
            <a:ext cx="3835647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3595295" y="1633401"/>
            <a:ext cx="161831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2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5607" y="1741457"/>
            <a:ext cx="713121" cy="548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  <a:stCxn id="25" idx="0"/>
            <a:endCxn id="47" idx="2"/>
          </p:cNvCxnSpPr>
          <p:nvPr/>
        </p:nvCxnSpPr>
        <p:spPr>
          <a:xfrm rot="16200000" flipV="1">
            <a:off x="5119649" y="877036"/>
            <a:ext cx="1259449" cy="4575911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30" idx="0"/>
            <a:endCxn id="47" idx="2"/>
          </p:cNvCxnSpPr>
          <p:nvPr/>
        </p:nvCxnSpPr>
        <p:spPr>
          <a:xfrm rot="16200000" flipV="1">
            <a:off x="3945114" y="2051570"/>
            <a:ext cx="1248874" cy="2216267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266372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9708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249375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291076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Self-signed 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1675775" y="1607229"/>
            <a:ext cx="180204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2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86475" y="1748881"/>
            <a:ext cx="608778" cy="46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B1437B09-9B6A-A579-3295-8E8A5D3BCBCA}"/>
              </a:ext>
            </a:extLst>
          </p:cNvPr>
          <p:cNvCxnSpPr>
            <a:endCxn id="16" idx="1"/>
          </p:cNvCxnSpPr>
          <p:nvPr/>
        </p:nvCxnSpPr>
        <p:spPr>
          <a:xfrm flipV="1">
            <a:off x="306160" y="4464458"/>
            <a:ext cx="948883" cy="455999"/>
          </a:xfrm>
          <a:prstGeom prst="bentConnector3">
            <a:avLst>
              <a:gd name="adj1" fmla="val 458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60905"/>
            <a:ext cx="343915" cy="5544765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  <a:br>
              <a:rPr lang="en-US" sz="2000" dirty="0"/>
            </a:br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048941" y="4633288"/>
            <a:ext cx="2509914" cy="2266172"/>
          </a:xfrm>
          <a:prstGeom prst="bentConnector3">
            <a:avLst>
              <a:gd name="adj1" fmla="val 91457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4756"/>
          </a:xfrm>
          <a:prstGeom prst="bentConnector3">
            <a:avLst>
              <a:gd name="adj1" fmla="val 50000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33288"/>
            <a:ext cx="677458" cy="1570495"/>
          </a:xfrm>
          <a:prstGeom prst="bentConnector3">
            <a:avLst>
              <a:gd name="adj1" fmla="val 50000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F4F606-6272-5BF3-0523-6C1EC5C35838}"/>
              </a:ext>
            </a:extLst>
          </p:cNvPr>
          <p:cNvCxnSpPr>
            <a:cxnSpLocks/>
          </p:cNvCxnSpPr>
          <p:nvPr/>
        </p:nvCxnSpPr>
        <p:spPr>
          <a:xfrm flipV="1">
            <a:off x="10321230" y="1505220"/>
            <a:ext cx="1661831" cy="6717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56ADC-D4FA-A476-BB27-BF23B0D83AE2}"/>
              </a:ext>
            </a:extLst>
          </p:cNvPr>
          <p:cNvSpPr txBox="1"/>
          <p:nvPr/>
        </p:nvSpPr>
        <p:spPr>
          <a:xfrm>
            <a:off x="9899254" y="1102655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8DC27F-3372-E1D3-860B-A68246EEE415}"/>
              </a:ext>
            </a:extLst>
          </p:cNvPr>
          <p:cNvSpPr txBox="1"/>
          <p:nvPr/>
        </p:nvSpPr>
        <p:spPr>
          <a:xfrm>
            <a:off x="9869510" y="1526449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48120-72A9-0675-C8DE-5E2F90B4E99C}"/>
              </a:ext>
            </a:extLst>
          </p:cNvPr>
          <p:cNvSpPr txBox="1"/>
          <p:nvPr/>
        </p:nvSpPr>
        <p:spPr>
          <a:xfrm>
            <a:off x="8839390" y="6176614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5C29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F55C29"/>
                </a:solidFill>
              </a:rPr>
              <a:t>(Internal to Google Cloud)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8126A-087C-B229-7225-F718BEEB57ED}"/>
              </a:ext>
            </a:extLst>
          </p:cNvPr>
          <p:cNvSpPr txBox="1"/>
          <p:nvPr/>
        </p:nvSpPr>
        <p:spPr>
          <a:xfrm>
            <a:off x="6284908" y="4504958"/>
            <a:ext cx="107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User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Management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Web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59186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 to C3, C6-04 to C6-06, C7-02 to C9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451944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firewall rules </a:t>
            </a:r>
            <a:r>
              <a:rPr lang="en-US" sz="2400" dirty="0">
                <a:solidFill>
                  <a:schemeClr val="bg1"/>
                </a:solidFill>
              </a:rPr>
              <a:t>for UMS Application (Port 8080)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451944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541807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Review </a:t>
            </a:r>
            <a:r>
              <a:rPr lang="en-US" sz="2400" dirty="0">
                <a:solidFill>
                  <a:srgbClr val="FFFF00"/>
                </a:solidFill>
              </a:rPr>
              <a:t>ums-</a:t>
            </a:r>
            <a:r>
              <a:rPr lang="en-US" sz="2400" dirty="0" err="1">
                <a:solidFill>
                  <a:srgbClr val="FFFF00"/>
                </a:solidFill>
              </a:rPr>
              <a:t>install.tmpl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to install UMS Application using startup-script + Terraform Template Functions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541807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</a:t>
            </a:r>
          </a:p>
          <a:p>
            <a:pPr algn="ctr"/>
            <a:r>
              <a:rPr lang="en-US" dirty="0"/>
              <a:t>Install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97336" y="63167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instance template with </a:t>
            </a:r>
            <a:r>
              <a:rPr lang="en-US" sz="2400" dirty="0">
                <a:solidFill>
                  <a:srgbClr val="FFFF00"/>
                </a:solidFill>
              </a:rPr>
              <a:t>startup-script </a:t>
            </a:r>
            <a:r>
              <a:rPr lang="en-US" sz="2400" dirty="0"/>
              <a:t>and implement Terraform </a:t>
            </a:r>
            <a:r>
              <a:rPr lang="en-US" sz="2400" dirty="0">
                <a:solidFill>
                  <a:srgbClr val="FFFF00"/>
                </a:solidFill>
              </a:rPr>
              <a:t>Template functions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109019" y="63167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14703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</a:t>
            </a:r>
            <a:r>
              <a:rPr lang="en-US" sz="2000" b="1" dirty="0">
                <a:solidFill>
                  <a:srgbClr val="FFFF00"/>
                </a:solidFill>
              </a:rPr>
              <a:t>(Self-signed SSL) </a:t>
            </a:r>
            <a:r>
              <a:rPr lang="en-US" sz="2000" b="1" dirty="0"/>
              <a:t>+ Logging + </a:t>
            </a:r>
            <a:r>
              <a:rPr lang="en-US" sz="2000" b="1" dirty="0">
                <a:solidFill>
                  <a:schemeClr val="bg1"/>
                </a:solidFill>
              </a:rPr>
              <a:t>Monitoring + </a:t>
            </a:r>
            <a:r>
              <a:rPr lang="en-US" sz="2000" b="1" dirty="0">
                <a:solidFill>
                  <a:srgbClr val="FFFF00"/>
                </a:solidFill>
              </a:rPr>
              <a:t>Cloud SQL (Private IP)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72217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72217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6208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State Data source </a:t>
            </a:r>
            <a:r>
              <a:rPr lang="en-US" sz="2400" dirty="0">
                <a:solidFill>
                  <a:schemeClr val="bg1"/>
                </a:solidFill>
              </a:rPr>
              <a:t>to access Cloud SQL Database from Project-1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73724" y="36208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949BF-2E3E-D2BC-379A-269BF8E5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80509"/>
            <a:ext cx="4049653" cy="75426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4994BA-5F02-58A9-12D7-B8A8002F00DE}"/>
              </a:ext>
            </a:extLst>
          </p:cNvPr>
          <p:cNvSpPr/>
          <p:nvPr/>
        </p:nvSpPr>
        <p:spPr>
          <a:xfrm>
            <a:off x="237422" y="816774"/>
            <a:ext cx="2635998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E2AAFD-3639-8373-0484-E1D46A51872C}"/>
              </a:ext>
            </a:extLst>
          </p:cNvPr>
          <p:cNvSpPr/>
          <p:nvPr/>
        </p:nvSpPr>
        <p:spPr>
          <a:xfrm>
            <a:off x="237422" y="1914949"/>
            <a:ext cx="3651406" cy="686527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600BBC3-C19D-2FF1-657A-51CAE11472AD}"/>
              </a:ext>
            </a:extLst>
          </p:cNvPr>
          <p:cNvSpPr/>
          <p:nvPr/>
        </p:nvSpPr>
        <p:spPr>
          <a:xfrm>
            <a:off x="249186" y="7412826"/>
            <a:ext cx="2635998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0080DC5-669E-C2B6-C2AE-69C50A7C0974}"/>
              </a:ext>
            </a:extLst>
          </p:cNvPr>
          <p:cNvSpPr/>
          <p:nvPr/>
        </p:nvSpPr>
        <p:spPr>
          <a:xfrm>
            <a:off x="237421" y="2957456"/>
            <a:ext cx="3567323" cy="300831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6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5" grpId="0" animBg="1"/>
      <p:bldP spid="6" grpId="0" animBg="1"/>
      <p:bldP spid="7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48736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 sz="3600"/>
              <a:t>GCP Cloud DNS + AWS Route53 as Domain Registrar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89912" y="877938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3"/>
            <a:ext cx="5779242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955369" y="1204859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6"/>
            <a:ext cx="5279449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01911" y="2537724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9"/>
            <a:ext cx="4971142" cy="234798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689761" y="285319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1783529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358311" y="3244707"/>
            <a:ext cx="175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Instance Group: </a:t>
            </a:r>
          </a:p>
          <a:p>
            <a:pPr algn="ctr"/>
            <a:r>
              <a:rPr lang="en-US" sz="1800" b="1">
                <a:solidFill>
                  <a:srgbClr val="0070C0"/>
                </a:solidFill>
              </a:rPr>
              <a:t>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2059400" y="3195774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2111193" y="3228026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2391038" y="3785594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7961" y="38711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2391038" y="432735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18250" y="1748235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527797" y="2172078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2367669" y="2224796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953309" y="7427671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9975003" y="34885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pic>
        <p:nvPicPr>
          <p:cNvPr id="51" name="Google Shape;290;p25">
            <a:extLst>
              <a:ext uri="{FF2B5EF4-FFF2-40B4-BE49-F238E27FC236}">
                <a16:creationId xmlns:a16="http://schemas.microsoft.com/office/drawing/2014/main" id="{A8B5FA24-EDB3-D80B-7FE4-DA1663A03AC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476" y="1717474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65E8995-9489-E52B-EFC1-4ED2F05F13F9}"/>
              </a:ext>
            </a:extLst>
          </p:cNvPr>
          <p:cNvSpPr txBox="1"/>
          <p:nvPr/>
        </p:nvSpPr>
        <p:spPr>
          <a:xfrm>
            <a:off x="13373603" y="2194035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8732896" y="5290459"/>
            <a:ext cx="214952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70026" y="5417029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98499" y="5392759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8732896" y="59999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725246" y="59999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pic>
        <p:nvPicPr>
          <p:cNvPr id="70" name="Graphic 69" descr="Syncing cloud with solid fill">
            <a:extLst>
              <a:ext uri="{FF2B5EF4-FFF2-40B4-BE49-F238E27FC236}">
                <a16:creationId xmlns:a16="http://schemas.microsoft.com/office/drawing/2014/main" id="{0A11914B-54B7-0D51-33D2-FAA6C951D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18687" y="4961670"/>
            <a:ext cx="1401535" cy="140153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F66C6FB-157D-563A-85DE-309F00DE1411}"/>
              </a:ext>
            </a:extLst>
          </p:cNvPr>
          <p:cNvSpPr txBox="1"/>
          <p:nvPr/>
        </p:nvSpPr>
        <p:spPr>
          <a:xfrm>
            <a:off x="6535843" y="6062212"/>
            <a:ext cx="95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BD1AF4DC-B24D-5577-FCF4-8B845DB5C08C}"/>
              </a:ext>
            </a:extLst>
          </p:cNvPr>
          <p:cNvSpPr/>
          <p:nvPr/>
        </p:nvSpPr>
        <p:spPr>
          <a:xfrm>
            <a:off x="6190589" y="5129518"/>
            <a:ext cx="1673236" cy="130202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190444B-D2EE-CFFE-5B20-75C5C454E0A0}"/>
              </a:ext>
            </a:extLst>
          </p:cNvPr>
          <p:cNvCxnSpPr>
            <a:stCxn id="76" idx="3"/>
            <a:endCxn id="62" idx="1"/>
          </p:cNvCxnSpPr>
          <p:nvPr/>
        </p:nvCxnSpPr>
        <p:spPr>
          <a:xfrm>
            <a:off x="7863825" y="5780531"/>
            <a:ext cx="869071" cy="18578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B66A68A-B85B-4E60-87CF-F8C09D55AC8F}"/>
              </a:ext>
            </a:extLst>
          </p:cNvPr>
          <p:cNvCxnSpPr>
            <a:stCxn id="43" idx="2"/>
            <a:endCxn id="62" idx="0"/>
          </p:cNvCxnSpPr>
          <p:nvPr/>
        </p:nvCxnSpPr>
        <p:spPr>
          <a:xfrm>
            <a:off x="9697884" y="4681042"/>
            <a:ext cx="109775" cy="609417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FC0832-D914-8ABF-EFEB-8BBB912EB6D2}"/>
              </a:ext>
            </a:extLst>
          </p:cNvPr>
          <p:cNvCxnSpPr>
            <a:stCxn id="22" idx="2"/>
            <a:endCxn id="62" idx="0"/>
          </p:cNvCxnSpPr>
          <p:nvPr/>
        </p:nvCxnSpPr>
        <p:spPr>
          <a:xfrm flipH="1">
            <a:off x="9807659" y="4664036"/>
            <a:ext cx="2868737" cy="62642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7A73F2E-DF6C-B007-698F-F2A89953BA1A}"/>
              </a:ext>
            </a:extLst>
          </p:cNvPr>
          <p:cNvSpPr/>
          <p:nvPr/>
        </p:nvSpPr>
        <p:spPr>
          <a:xfrm>
            <a:off x="10456163" y="3939503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Update</a:t>
            </a:r>
          </a:p>
          <a:p>
            <a:pPr algn="ctr"/>
            <a:r>
              <a:rPr lang="en-US" b="1"/>
              <a:t>Policy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10978464" y="555504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8CE8B50-D7B8-0D64-835B-4CFB375F1BCD}"/>
              </a:ext>
            </a:extLst>
          </p:cNvPr>
          <p:cNvSpPr/>
          <p:nvPr/>
        </p:nvSpPr>
        <p:spPr>
          <a:xfrm>
            <a:off x="11988165" y="5346645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D2E494-F06C-7D81-AE9E-1A409FCF7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148870" y="5393584"/>
            <a:ext cx="748054" cy="5440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E3A6837-4147-5322-FFAC-B7E1098BD3B6}"/>
              </a:ext>
            </a:extLst>
          </p:cNvPr>
          <p:cNvSpPr txBox="1"/>
          <p:nvPr/>
        </p:nvSpPr>
        <p:spPr>
          <a:xfrm>
            <a:off x="12090779" y="5893275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Certificate </a:t>
            </a:r>
          </a:p>
          <a:p>
            <a:pPr algn="ctr"/>
            <a:r>
              <a:rPr lang="en-US" sz="1400" b="1"/>
              <a:t>Manager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41EEA5-3D20-20AD-6332-FCAD04E98F5D}"/>
              </a:ext>
            </a:extLst>
          </p:cNvPr>
          <p:cNvSpPr txBox="1"/>
          <p:nvPr/>
        </p:nvSpPr>
        <p:spPr>
          <a:xfrm flipH="1">
            <a:off x="11329214" y="-28395"/>
            <a:ext cx="218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50CD390-3777-D90F-B9D2-8E32F3777370}"/>
              </a:ext>
            </a:extLst>
          </p:cNvPr>
          <p:cNvSpPr/>
          <p:nvPr/>
        </p:nvSpPr>
        <p:spPr>
          <a:xfrm>
            <a:off x="8757866" y="6380409"/>
            <a:ext cx="1106182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6EA4E5D-60C7-55A8-B437-2C45F8C0DC59}"/>
              </a:ext>
            </a:extLst>
          </p:cNvPr>
          <p:cNvSpPr txBox="1"/>
          <p:nvPr/>
        </p:nvSpPr>
        <p:spPr>
          <a:xfrm>
            <a:off x="8800391" y="7089932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DNS</a:t>
            </a:r>
          </a:p>
        </p:txBody>
      </p:sp>
      <p:pic>
        <p:nvPicPr>
          <p:cNvPr id="59" name="Google Shape;1989;p57">
            <a:extLst>
              <a:ext uri="{FF2B5EF4-FFF2-40B4-BE49-F238E27FC236}">
                <a16:creationId xmlns:a16="http://schemas.microsoft.com/office/drawing/2014/main" id="{6367AF19-851D-EA51-0688-D733D101AB8C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967057" y="6524999"/>
            <a:ext cx="686755" cy="51146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BEB46A6-20BF-4D4B-0AEF-734C812224F4}"/>
              </a:ext>
            </a:extLst>
          </p:cNvPr>
          <p:cNvSpPr/>
          <p:nvPr/>
        </p:nvSpPr>
        <p:spPr>
          <a:xfrm>
            <a:off x="11420782" y="6474664"/>
            <a:ext cx="2295218" cy="477736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Production grade SSL certificates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883A8E-F415-C756-EA22-37B8C300CEC2}"/>
              </a:ext>
            </a:extLst>
          </p:cNvPr>
          <p:cNvSpPr/>
          <p:nvPr/>
        </p:nvSpPr>
        <p:spPr>
          <a:xfrm>
            <a:off x="6447702" y="4251657"/>
            <a:ext cx="1183620" cy="71001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EA3D6E9-8F57-2198-D6CD-7E867097070A}"/>
              </a:ext>
            </a:extLst>
          </p:cNvPr>
          <p:cNvSpPr/>
          <p:nvPr/>
        </p:nvSpPr>
        <p:spPr>
          <a:xfrm>
            <a:off x="6354782" y="6780337"/>
            <a:ext cx="1259261" cy="770369"/>
          </a:xfrm>
          <a:prstGeom prst="roundRect">
            <a:avLst/>
          </a:prstGeom>
          <a:solidFill>
            <a:srgbClr val="F5853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AWS</a:t>
            </a:r>
          </a:p>
          <a:p>
            <a:pPr algn="ctr"/>
            <a:r>
              <a:rPr lang="en-US" b="1"/>
              <a:t>Route53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0504B7E-0E11-9954-C06E-2C1F2DDC08D9}"/>
              </a:ext>
            </a:extLst>
          </p:cNvPr>
          <p:cNvSpPr/>
          <p:nvPr/>
        </p:nvSpPr>
        <p:spPr>
          <a:xfrm>
            <a:off x="6232779" y="6676240"/>
            <a:ext cx="1515436" cy="957432"/>
          </a:xfrm>
          <a:prstGeom prst="roundRect">
            <a:avLst/>
          </a:prstGeom>
          <a:noFill/>
          <a:ln w="38100">
            <a:solidFill>
              <a:srgbClr val="F5853A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7DADB44-31C0-8550-ED8B-F4F59B922C75}"/>
              </a:ext>
            </a:extLst>
          </p:cNvPr>
          <p:cNvCxnSpPr>
            <a:stCxn id="30" idx="3"/>
            <a:endCxn id="56" idx="1"/>
          </p:cNvCxnSpPr>
          <p:nvPr/>
        </p:nvCxnSpPr>
        <p:spPr>
          <a:xfrm flipV="1">
            <a:off x="7748215" y="6889059"/>
            <a:ext cx="1009651" cy="265897"/>
          </a:xfrm>
          <a:prstGeom prst="bentConnector3">
            <a:avLst>
              <a:gd name="adj1" fmla="val 29180"/>
            </a:avLst>
          </a:prstGeom>
          <a:ln w="38100">
            <a:solidFill>
              <a:srgbClr val="F5853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5D89DDB-E1B3-AC88-64D7-1869EF8303E8}"/>
              </a:ext>
            </a:extLst>
          </p:cNvPr>
          <p:cNvSpPr/>
          <p:nvPr/>
        </p:nvSpPr>
        <p:spPr>
          <a:xfrm>
            <a:off x="11347361" y="5251921"/>
            <a:ext cx="2463232" cy="1792403"/>
          </a:xfrm>
          <a:prstGeom prst="roundRect">
            <a:avLst>
              <a:gd name="adj" fmla="val 7285"/>
            </a:avLst>
          </a:prstGeom>
          <a:noFill/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CC3D277-866B-A492-599F-19F29E14285A}"/>
              </a:ext>
            </a:extLst>
          </p:cNvPr>
          <p:cNvSpPr/>
          <p:nvPr/>
        </p:nvSpPr>
        <p:spPr>
          <a:xfrm>
            <a:off x="267129" y="2023654"/>
            <a:ext cx="7506358" cy="2091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/>
              <a:t>How do you </a:t>
            </a:r>
            <a:r>
              <a:rPr lang="en-IN" sz="2800">
                <a:solidFill>
                  <a:srgbClr val="FFFF00"/>
                </a:solidFill>
              </a:rPr>
              <a:t>implement production-grade SSL using Certificate Manager </a:t>
            </a:r>
            <a:r>
              <a:rPr lang="en-IN" sz="2800"/>
              <a:t>for a GCP Regional Application Load Balancer with a </a:t>
            </a:r>
            <a:r>
              <a:rPr lang="en-IN" sz="2800">
                <a:solidFill>
                  <a:srgbClr val="FFFF00"/>
                </a:solidFill>
              </a:rPr>
              <a:t>registered domain present in an external domain registrar like AWS Route 53, GoDaddy, or Namecheap?</a:t>
            </a:r>
            <a:endParaRPr lang="en-US" sz="2800">
              <a:solidFill>
                <a:srgbClr val="FFFF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45F0270-D741-52AA-D577-AA4889F270E4}"/>
              </a:ext>
            </a:extLst>
          </p:cNvPr>
          <p:cNvSpPr/>
          <p:nvPr/>
        </p:nvSpPr>
        <p:spPr>
          <a:xfrm>
            <a:off x="2743223" y="1011741"/>
            <a:ext cx="2620537" cy="69486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/>
              <a:t>Use case </a:t>
            </a:r>
          </a:p>
        </p:txBody>
      </p:sp>
    </p:spTree>
    <p:extLst>
      <p:ext uri="{BB962C8B-B14F-4D97-AF65-F5344CB8AC3E}">
        <p14:creationId xmlns:p14="http://schemas.microsoft.com/office/powerpoint/2010/main" val="45025271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50275" y="3594530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Load balancer health check with </a:t>
            </a:r>
            <a:r>
              <a:rPr lang="en-US" sz="2400" dirty="0">
                <a:solidFill>
                  <a:srgbClr val="FFFF00"/>
                </a:solidFill>
              </a:rPr>
              <a:t>port 8080 and Path as /login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61958" y="3594531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50275" y="449316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backend service with </a:t>
            </a:r>
            <a:r>
              <a:rPr lang="en-US" sz="2400" dirty="0">
                <a:solidFill>
                  <a:srgbClr val="FFFF00"/>
                </a:solidFill>
              </a:rPr>
              <a:t>session affinity</a:t>
            </a:r>
            <a:r>
              <a:rPr lang="en-US" sz="2400" dirty="0"/>
              <a:t>, and port name as </a:t>
            </a:r>
            <a:r>
              <a:rPr lang="en-US" sz="2400" dirty="0" err="1">
                <a:solidFill>
                  <a:srgbClr val="FFFF00"/>
                </a:solidFill>
              </a:rPr>
              <a:t>appserver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61958" y="449316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62040" y="53917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uptime checks with </a:t>
            </a:r>
            <a:r>
              <a:rPr lang="en-US" sz="2400" dirty="0">
                <a:solidFill>
                  <a:srgbClr val="FFFF00"/>
                </a:solidFill>
              </a:rPr>
              <a:t>path as “/login”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content as “Username”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73723" y="53917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71392"/>
            <a:ext cx="8385636" cy="84720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</a:t>
            </a:r>
            <a:r>
              <a:rPr lang="en-US" sz="2000" b="1" dirty="0">
                <a:solidFill>
                  <a:srgbClr val="FFFF00"/>
                </a:solidFill>
              </a:rPr>
              <a:t>(Self-signed SSL) </a:t>
            </a:r>
            <a:r>
              <a:rPr lang="en-US" sz="2000" b="1" dirty="0"/>
              <a:t>+ Logging + </a:t>
            </a:r>
            <a:r>
              <a:rPr lang="en-US" sz="2000" b="1" dirty="0">
                <a:solidFill>
                  <a:schemeClr val="bg1"/>
                </a:solidFill>
              </a:rPr>
              <a:t>Monitoring + </a:t>
            </a:r>
            <a:r>
              <a:rPr lang="en-US" sz="2000" b="1" dirty="0">
                <a:solidFill>
                  <a:srgbClr val="FFFF00"/>
                </a:solidFill>
              </a:rPr>
              <a:t>Cloud SQL (Private IP)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26745" y="179726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health check with </a:t>
            </a:r>
            <a:r>
              <a:rPr lang="en-US" sz="2400" dirty="0">
                <a:solidFill>
                  <a:srgbClr val="FFFF00"/>
                </a:solidFill>
              </a:rPr>
              <a:t>UMS Port 8080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rgbClr val="FFFF00"/>
                </a:solidFill>
              </a:rPr>
              <a:t>Path as /login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38428" y="179726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26745" y="269589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named port to </a:t>
            </a:r>
            <a:r>
              <a:rPr lang="en-US" sz="2400" dirty="0" err="1">
                <a:solidFill>
                  <a:srgbClr val="FFFF00"/>
                </a:solidFill>
              </a:rPr>
              <a:t>appserver</a:t>
            </a:r>
            <a:r>
              <a:rPr lang="en-US" sz="2400" dirty="0">
                <a:solidFill>
                  <a:srgbClr val="FFFF00"/>
                </a:solidFill>
              </a:rPr>
              <a:t> with port as 8080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38428" y="269589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CEB52-F416-3DDF-5AF5-012285DC7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80509"/>
            <a:ext cx="4049653" cy="75426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15C935-DBA8-26A5-1CFC-CC6E5D06D258}"/>
              </a:ext>
            </a:extLst>
          </p:cNvPr>
          <p:cNvSpPr/>
          <p:nvPr/>
        </p:nvSpPr>
        <p:spPr>
          <a:xfrm>
            <a:off x="275109" y="3311487"/>
            <a:ext cx="3451711" cy="60887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37F2AA9-D50E-82E3-9C9F-EEDBDBA065EA}"/>
              </a:ext>
            </a:extLst>
          </p:cNvPr>
          <p:cNvSpPr/>
          <p:nvPr/>
        </p:nvSpPr>
        <p:spPr>
          <a:xfrm>
            <a:off x="275109" y="4994282"/>
            <a:ext cx="3451711" cy="27027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9CF012-C2C4-14C7-C833-E2665CC23C96}"/>
              </a:ext>
            </a:extLst>
          </p:cNvPr>
          <p:cNvSpPr/>
          <p:nvPr/>
        </p:nvSpPr>
        <p:spPr>
          <a:xfrm>
            <a:off x="275108" y="6728118"/>
            <a:ext cx="3645251" cy="27027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7" grpId="0" animBg="1"/>
      <p:bldP spid="9" grpId="0" animBg="1"/>
      <p:bldP spid="1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DNS to DB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Cloud SQL with Private Service Connection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Demo-27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66" y="230507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381727"/>
            <a:ext cx="13831614" cy="10621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</a:t>
            </a:r>
            <a:r>
              <a:rPr lang="en-US" sz="2400" b="1" dirty="0">
                <a:solidFill>
                  <a:schemeClr val="bg1"/>
                </a:solidFill>
              </a:rPr>
              <a:t>Regional MIG Private IP </a:t>
            </a:r>
            <a:r>
              <a:rPr lang="en-US" sz="2400" b="1" dirty="0"/>
              <a:t>+ </a:t>
            </a:r>
          </a:p>
          <a:p>
            <a:pPr algn="ctr"/>
            <a:r>
              <a:rPr lang="en-US" sz="2400" b="1" dirty="0"/>
              <a:t>Regional Application Load Balancer HTTPS </a:t>
            </a:r>
            <a:r>
              <a:rPr lang="en-US" sz="2400" b="1" dirty="0">
                <a:solidFill>
                  <a:srgbClr val="FFFF00"/>
                </a:solidFill>
              </a:rPr>
              <a:t>(Prod grade SSL, Cloud DNS) </a:t>
            </a:r>
            <a:r>
              <a:rPr lang="en-US" sz="2400" b="1" dirty="0"/>
              <a:t>+ Logging + </a:t>
            </a:r>
            <a:r>
              <a:rPr lang="en-US" sz="2400" b="1" dirty="0">
                <a:solidFill>
                  <a:schemeClr val="bg1"/>
                </a:solidFill>
              </a:rPr>
              <a:t>Monitoring + 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Cloud SQL (Private IP)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33BC90-1002-3260-3AF1-8F6D0EE57D13}"/>
              </a:ext>
            </a:extLst>
          </p:cNvPr>
          <p:cNvSpPr/>
          <p:nvPr/>
        </p:nvSpPr>
        <p:spPr>
          <a:xfrm>
            <a:off x="136635" y="166865"/>
            <a:ext cx="3867807" cy="19128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Pre-requisite: </a:t>
            </a:r>
            <a:r>
              <a:rPr lang="en-US" dirty="0"/>
              <a:t>Registered Domain is required to implement this demo</a:t>
            </a:r>
          </a:p>
        </p:txBody>
      </p:sp>
    </p:spTree>
    <p:extLst>
      <p:ext uri="{BB962C8B-B14F-4D97-AF65-F5344CB8AC3E}">
        <p14:creationId xmlns:p14="http://schemas.microsoft.com/office/powerpoint/2010/main" val="952695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GCP DNS TO DB  + LB (Prod-grade SSL, Cloud DNS) + Cloud SQL Private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7" y="888448"/>
            <a:ext cx="982872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927033" y="1181823"/>
            <a:ext cx="9572801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410343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772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029417" y="2582596"/>
            <a:ext cx="933378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981993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4829031" y="2759620"/>
            <a:ext cx="4335499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4773934" y="2768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7240077" y="7352556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255045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43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" y="493700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09589" y="5486342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9313926" y="2774203"/>
            <a:ext cx="853314" cy="1951182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7347" y="3796533"/>
            <a:ext cx="663075" cy="58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3535" y="2871100"/>
            <a:ext cx="540683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9318160" y="3418382"/>
            <a:ext cx="849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233504" y="4349179"/>
            <a:ext cx="1023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-35917" y="4108690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9834" y="48015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0321230" y="51485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0411439" y="48015"/>
            <a:ext cx="744020" cy="77462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0"/>
            <a:endCxn id="78" idx="1"/>
          </p:cNvCxnSpPr>
          <p:nvPr/>
        </p:nvCxnSpPr>
        <p:spPr>
          <a:xfrm rot="5400000" flipH="1" flipV="1">
            <a:off x="8906573" y="1269337"/>
            <a:ext cx="2338877" cy="67085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9048942" y="-47735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Download 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UMS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5526253" y="1511937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8306" y="160399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5493952" y="206979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6337725" y="2080554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23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7262511" y="2090019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fw_health</a:t>
            </a:r>
            <a:endParaRPr lang="en-US" sz="1400" dirty="0"/>
          </a:p>
          <a:p>
            <a:pPr algn="ctr"/>
            <a:r>
              <a:rPr lang="en-US" sz="1400" dirty="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4935735" y="3122624"/>
            <a:ext cx="4015983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5041372" y="3194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5097172" y="3226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5121618" y="3784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9933" y="3869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5379240" y="4327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6257898" y="663199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7399773" y="3177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7451566" y="3209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6320162" y="5853619"/>
            <a:ext cx="1055899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Update</a:t>
            </a:r>
          </a:p>
          <a:p>
            <a:pPr algn="ctr"/>
            <a:r>
              <a:rPr lang="en-US" sz="1400" b="1" dirty="0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3341426" y="4272905"/>
            <a:ext cx="1012860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2"/>
          </p:cNvCxnSpPr>
          <p:nvPr/>
        </p:nvCxnSpPr>
        <p:spPr>
          <a:xfrm flipV="1">
            <a:off x="8951718" y="4725385"/>
            <a:ext cx="788865" cy="35581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4354286" y="4424259"/>
            <a:ext cx="47899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093128" y="4408495"/>
            <a:ext cx="248298" cy="157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122728" y="3792141"/>
            <a:ext cx="339766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1704496" y="591619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Load Balancer Resources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202790" y="4102255"/>
            <a:ext cx="1223829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3432144" y="458236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-121505" y="3438097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5233667" y="4669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5233667" y="5262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endParaRPr lang="en-US" sz="1600" dirty="0"/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7481262" y="3794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99577" y="3880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7738884" y="4338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7593311" y="4680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7593311" y="5273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config.yaml</a:t>
            </a:r>
            <a:endParaRPr lang="en-US" sz="1600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1543593" y="1504717"/>
            <a:ext cx="3835647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3595295" y="1633401"/>
            <a:ext cx="161831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2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5607" y="1741457"/>
            <a:ext cx="713121" cy="548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  <a:stCxn id="25" idx="0"/>
            <a:endCxn id="47" idx="2"/>
          </p:cNvCxnSpPr>
          <p:nvPr/>
        </p:nvCxnSpPr>
        <p:spPr>
          <a:xfrm rot="16200000" flipV="1">
            <a:off x="5119649" y="877036"/>
            <a:ext cx="1259449" cy="4575911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30" idx="0"/>
            <a:endCxn id="47" idx="2"/>
          </p:cNvCxnSpPr>
          <p:nvPr/>
        </p:nvCxnSpPr>
        <p:spPr>
          <a:xfrm rot="16200000" flipV="1">
            <a:off x="3945114" y="2051570"/>
            <a:ext cx="1248874" cy="2216267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266372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9708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249375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291076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1675775" y="1607229"/>
            <a:ext cx="180204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200" b="1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86475" y="1748881"/>
            <a:ext cx="608778" cy="46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B1437B09-9B6A-A579-3295-8E8A5D3BCBCA}"/>
              </a:ext>
            </a:extLst>
          </p:cNvPr>
          <p:cNvCxnSpPr>
            <a:endCxn id="16" idx="1"/>
          </p:cNvCxnSpPr>
          <p:nvPr/>
        </p:nvCxnSpPr>
        <p:spPr>
          <a:xfrm flipV="1">
            <a:off x="306160" y="4464458"/>
            <a:ext cx="948883" cy="455999"/>
          </a:xfrm>
          <a:prstGeom prst="bentConnector3">
            <a:avLst>
              <a:gd name="adj1" fmla="val 458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60905"/>
            <a:ext cx="343915" cy="5544765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  <a:br>
              <a:rPr lang="en-US" sz="2000" dirty="0"/>
            </a:br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048941" y="4633288"/>
            <a:ext cx="2509914" cy="2266172"/>
          </a:xfrm>
          <a:prstGeom prst="bentConnector3">
            <a:avLst>
              <a:gd name="adj1" fmla="val 91457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4756"/>
          </a:xfrm>
          <a:prstGeom prst="bentConnector3">
            <a:avLst>
              <a:gd name="adj1" fmla="val 50000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33288"/>
            <a:ext cx="677458" cy="1570495"/>
          </a:xfrm>
          <a:prstGeom prst="bentConnector3">
            <a:avLst>
              <a:gd name="adj1" fmla="val 50000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F4F606-6272-5BF3-0523-6C1EC5C35838}"/>
              </a:ext>
            </a:extLst>
          </p:cNvPr>
          <p:cNvCxnSpPr>
            <a:cxnSpLocks/>
          </p:cNvCxnSpPr>
          <p:nvPr/>
        </p:nvCxnSpPr>
        <p:spPr>
          <a:xfrm flipV="1">
            <a:off x="10321230" y="1505220"/>
            <a:ext cx="1661831" cy="6717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56ADC-D4FA-A476-BB27-BF23B0D83AE2}"/>
              </a:ext>
            </a:extLst>
          </p:cNvPr>
          <p:cNvSpPr txBox="1"/>
          <p:nvPr/>
        </p:nvSpPr>
        <p:spPr>
          <a:xfrm>
            <a:off x="9899254" y="1102655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8DC27F-3372-E1D3-860B-A68246EEE415}"/>
              </a:ext>
            </a:extLst>
          </p:cNvPr>
          <p:cNvSpPr txBox="1"/>
          <p:nvPr/>
        </p:nvSpPr>
        <p:spPr>
          <a:xfrm>
            <a:off x="9869510" y="1526449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48120-72A9-0675-C8DE-5E2F90B4E99C}"/>
              </a:ext>
            </a:extLst>
          </p:cNvPr>
          <p:cNvSpPr txBox="1"/>
          <p:nvPr/>
        </p:nvSpPr>
        <p:spPr>
          <a:xfrm>
            <a:off x="9006579" y="5450952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910212F-1E91-219E-D131-D4C2AF290BC1}"/>
              </a:ext>
            </a:extLst>
          </p:cNvPr>
          <p:cNvSpPr/>
          <p:nvPr/>
        </p:nvSpPr>
        <p:spPr>
          <a:xfrm>
            <a:off x="1267979" y="6367808"/>
            <a:ext cx="232726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96D2A-3819-3F12-13CD-2C4C706BAACE}"/>
              </a:ext>
            </a:extLst>
          </p:cNvPr>
          <p:cNvSpPr txBox="1"/>
          <p:nvPr/>
        </p:nvSpPr>
        <p:spPr>
          <a:xfrm>
            <a:off x="1267979" y="7077331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Domains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0AA3A4-2340-D9CA-3E1A-191D80CCF473}"/>
              </a:ext>
            </a:extLst>
          </p:cNvPr>
          <p:cNvSpPr txBox="1"/>
          <p:nvPr/>
        </p:nvSpPr>
        <p:spPr>
          <a:xfrm>
            <a:off x="2531588" y="707733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37" name="Google Shape;1989;p57">
            <a:extLst>
              <a:ext uri="{FF2B5EF4-FFF2-40B4-BE49-F238E27FC236}">
                <a16:creationId xmlns:a16="http://schemas.microsoft.com/office/drawing/2014/main" id="{DC48234C-D484-747E-8545-4FAA7C1A3B7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98254" y="6512398"/>
            <a:ext cx="686755" cy="51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05;p25">
            <a:extLst>
              <a:ext uri="{FF2B5EF4-FFF2-40B4-BE49-F238E27FC236}">
                <a16:creationId xmlns:a16="http://schemas.microsoft.com/office/drawing/2014/main" id="{F9CBE1FC-A687-66EF-C443-D2BC4B08865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08394" y="6416130"/>
            <a:ext cx="1015310" cy="73878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191705-F3C8-0006-8428-B7F481A14380}"/>
              </a:ext>
            </a:extLst>
          </p:cNvPr>
          <p:cNvSpPr txBox="1"/>
          <p:nvPr/>
        </p:nvSpPr>
        <p:spPr>
          <a:xfrm>
            <a:off x="78030" y="3080281"/>
            <a:ext cx="287816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https://app1.kalyanreddydaida.com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DB9B73-F001-4D02-2466-B9B26D02A38A}"/>
              </a:ext>
            </a:extLst>
          </p:cNvPr>
          <p:cNvSpPr txBox="1"/>
          <p:nvPr/>
        </p:nvSpPr>
        <p:spPr>
          <a:xfrm>
            <a:off x="6284908" y="4504958"/>
            <a:ext cx="107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User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Management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Web 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21024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/>
      <p:bldP spid="35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 to C3, C6-04 to C6-06, C7-02 to C9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451944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firewall rules </a:t>
            </a:r>
            <a:r>
              <a:rPr lang="en-US" sz="2400" dirty="0">
                <a:solidFill>
                  <a:schemeClr val="bg1"/>
                </a:solidFill>
              </a:rPr>
              <a:t>for UMS Application (Port 8080)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451944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541807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Review </a:t>
            </a:r>
            <a:r>
              <a:rPr lang="en-US" sz="2400" dirty="0">
                <a:solidFill>
                  <a:srgbClr val="FFFF00"/>
                </a:solidFill>
              </a:rPr>
              <a:t>ums-</a:t>
            </a:r>
            <a:r>
              <a:rPr lang="en-US" sz="2400" dirty="0" err="1">
                <a:solidFill>
                  <a:srgbClr val="FFFF00"/>
                </a:solidFill>
              </a:rPr>
              <a:t>install.tmpl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to install UMS Application using startup-script + Terraform Template Functions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541807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UMS</a:t>
            </a:r>
          </a:p>
          <a:p>
            <a:pPr algn="ctr"/>
            <a:r>
              <a:rPr lang="en-US" dirty="0"/>
              <a:t>Install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97336" y="63167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instance template with </a:t>
            </a:r>
            <a:r>
              <a:rPr lang="en-US" sz="2400" dirty="0">
                <a:solidFill>
                  <a:srgbClr val="FFFF00"/>
                </a:solidFill>
              </a:rPr>
              <a:t>startup-script </a:t>
            </a:r>
            <a:r>
              <a:rPr lang="en-US" sz="2400" dirty="0"/>
              <a:t>and implement Terraform </a:t>
            </a:r>
            <a:r>
              <a:rPr lang="en-US" sz="2400" dirty="0">
                <a:solidFill>
                  <a:srgbClr val="FFFF00"/>
                </a:solidFill>
              </a:rPr>
              <a:t>Template functions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109019" y="63167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14703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</a:t>
            </a:r>
            <a:r>
              <a:rPr lang="en-US" sz="2000" b="1" dirty="0">
                <a:solidFill>
                  <a:srgbClr val="FFFF00"/>
                </a:solidFill>
              </a:rPr>
              <a:t>(Prod grade SSL, Cloud DNS) </a:t>
            </a:r>
            <a:r>
              <a:rPr lang="en-US" sz="2000" b="1" dirty="0"/>
              <a:t>+ Logging + </a:t>
            </a:r>
            <a:r>
              <a:rPr lang="en-US" sz="2000" b="1" dirty="0">
                <a:solidFill>
                  <a:schemeClr val="bg1"/>
                </a:solidFill>
              </a:rPr>
              <a:t>Monitoring + </a:t>
            </a:r>
            <a:r>
              <a:rPr lang="en-US" sz="2000" b="1" dirty="0">
                <a:solidFill>
                  <a:srgbClr val="FFFF00"/>
                </a:solidFill>
              </a:rPr>
              <a:t>Cloud SQL (Private IP)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72217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72217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6208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State Data source </a:t>
            </a:r>
            <a:r>
              <a:rPr lang="en-US" sz="2400" dirty="0">
                <a:solidFill>
                  <a:schemeClr val="bg1"/>
                </a:solidFill>
              </a:rPr>
              <a:t>to access Cloud SQL Database from Project-1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73724" y="36208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BFB25D-B85C-7781-2E0C-CB5DDE7E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05104"/>
            <a:ext cx="3971255" cy="754642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2A5F95-09C7-8010-8532-E5E85D3AB203}"/>
              </a:ext>
            </a:extLst>
          </p:cNvPr>
          <p:cNvSpPr/>
          <p:nvPr/>
        </p:nvSpPr>
        <p:spPr>
          <a:xfrm>
            <a:off x="238323" y="714703"/>
            <a:ext cx="2073953" cy="27027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6F433F9-64EA-DEF7-E260-1E5DE956F37F}"/>
              </a:ext>
            </a:extLst>
          </p:cNvPr>
          <p:cNvSpPr/>
          <p:nvPr/>
        </p:nvSpPr>
        <p:spPr>
          <a:xfrm>
            <a:off x="238323" y="1694947"/>
            <a:ext cx="3324684" cy="65937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10278C9-053C-97B8-1DBB-9019E217457D}"/>
              </a:ext>
            </a:extLst>
          </p:cNvPr>
          <p:cNvSpPr/>
          <p:nvPr/>
        </p:nvSpPr>
        <p:spPr>
          <a:xfrm>
            <a:off x="238323" y="7331846"/>
            <a:ext cx="2073953" cy="27027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322E60B-64CD-FC2C-BFE5-BB39B7379E88}"/>
              </a:ext>
            </a:extLst>
          </p:cNvPr>
          <p:cNvSpPr/>
          <p:nvPr/>
        </p:nvSpPr>
        <p:spPr>
          <a:xfrm>
            <a:off x="238322" y="2722176"/>
            <a:ext cx="3555912" cy="27027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6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50275" y="3594530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Load balancer health check with </a:t>
            </a:r>
            <a:r>
              <a:rPr lang="en-US" sz="2400" dirty="0">
                <a:solidFill>
                  <a:srgbClr val="FFFF00"/>
                </a:solidFill>
              </a:rPr>
              <a:t>port 8080 and Path as /login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61958" y="3594531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50275" y="449316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backend service with </a:t>
            </a:r>
            <a:r>
              <a:rPr lang="en-US" sz="2400" dirty="0">
                <a:solidFill>
                  <a:srgbClr val="FFFF00"/>
                </a:solidFill>
              </a:rPr>
              <a:t>session affinity</a:t>
            </a:r>
            <a:r>
              <a:rPr lang="en-US" sz="2400" dirty="0"/>
              <a:t>, and port name as </a:t>
            </a:r>
            <a:r>
              <a:rPr lang="en-US" sz="2400" dirty="0" err="1">
                <a:solidFill>
                  <a:srgbClr val="FFFF00"/>
                </a:solidFill>
              </a:rPr>
              <a:t>appserver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61958" y="449316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62040" y="53917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uptime checks with </a:t>
            </a:r>
            <a:r>
              <a:rPr lang="en-US" sz="2400" dirty="0">
                <a:solidFill>
                  <a:srgbClr val="FFFF00"/>
                </a:solidFill>
              </a:rPr>
              <a:t>path as “/login”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content as “Username”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73723" y="53917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71392"/>
            <a:ext cx="8385636" cy="84720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</a:t>
            </a:r>
            <a:r>
              <a:rPr lang="en-US" sz="2000" b="1" dirty="0">
                <a:solidFill>
                  <a:schemeClr val="bg1"/>
                </a:solidFill>
              </a:rPr>
              <a:t>Regional MIG Private IP </a:t>
            </a:r>
            <a:r>
              <a:rPr lang="en-US" sz="2000" b="1" dirty="0"/>
              <a:t>+ </a:t>
            </a:r>
          </a:p>
          <a:p>
            <a:pPr algn="ctr"/>
            <a:r>
              <a:rPr lang="en-US" sz="2000" b="1" dirty="0"/>
              <a:t>Regional Application Load Balancer HTTPS </a:t>
            </a:r>
            <a:r>
              <a:rPr lang="en-US" sz="2000" b="1" dirty="0">
                <a:solidFill>
                  <a:srgbClr val="FFFF00"/>
                </a:solidFill>
              </a:rPr>
              <a:t>(Prod grade SSL, Cloud DNS) </a:t>
            </a:r>
            <a:r>
              <a:rPr lang="en-US" sz="2000" b="1" dirty="0"/>
              <a:t>+ Logging + </a:t>
            </a:r>
            <a:r>
              <a:rPr lang="en-US" sz="2000" b="1" dirty="0">
                <a:solidFill>
                  <a:schemeClr val="bg1"/>
                </a:solidFill>
              </a:rPr>
              <a:t>Monitoring + </a:t>
            </a:r>
            <a:r>
              <a:rPr lang="en-US" sz="2000" b="1" dirty="0">
                <a:solidFill>
                  <a:srgbClr val="FFFF00"/>
                </a:solidFill>
              </a:rPr>
              <a:t>Cloud SQL (Private IP)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26745" y="179726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health check with </a:t>
            </a:r>
            <a:r>
              <a:rPr lang="en-US" sz="2400" dirty="0">
                <a:solidFill>
                  <a:srgbClr val="FFFF00"/>
                </a:solidFill>
              </a:rPr>
              <a:t>UMS Port 8080 </a:t>
            </a:r>
            <a:r>
              <a:rPr lang="en-US" sz="2400" dirty="0">
                <a:solidFill>
                  <a:schemeClr val="bg1"/>
                </a:solidFill>
              </a:rPr>
              <a:t>and </a:t>
            </a:r>
            <a:r>
              <a:rPr lang="en-US" sz="2400" dirty="0">
                <a:solidFill>
                  <a:srgbClr val="FFFF00"/>
                </a:solidFill>
              </a:rPr>
              <a:t>Path as /login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38428" y="179726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26745" y="269589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named port to </a:t>
            </a:r>
            <a:r>
              <a:rPr lang="en-US" sz="2400" dirty="0" err="1">
                <a:solidFill>
                  <a:srgbClr val="FFFF00"/>
                </a:solidFill>
              </a:rPr>
              <a:t>appserver</a:t>
            </a:r>
            <a:r>
              <a:rPr lang="en-US" sz="2400" dirty="0">
                <a:solidFill>
                  <a:srgbClr val="FFFF00"/>
                </a:solidFill>
              </a:rPr>
              <a:t> with port as 8080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38428" y="269589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76A1C-4EC4-A8FB-3F15-10F86E68B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05104"/>
            <a:ext cx="3971255" cy="754642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8CDE27-00A1-502B-2BB8-A88852AADB5A}"/>
              </a:ext>
            </a:extLst>
          </p:cNvPr>
          <p:cNvSpPr/>
          <p:nvPr/>
        </p:nvSpPr>
        <p:spPr>
          <a:xfrm>
            <a:off x="280364" y="3081594"/>
            <a:ext cx="3451711" cy="607537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0D9FA74-BB57-754E-98FC-24DDA662C16A}"/>
              </a:ext>
            </a:extLst>
          </p:cNvPr>
          <p:cNvSpPr/>
          <p:nvPr/>
        </p:nvSpPr>
        <p:spPr>
          <a:xfrm>
            <a:off x="280363" y="4712192"/>
            <a:ext cx="3451711" cy="27027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837B428-4F6D-1D0D-788C-90D3D2B2C3F1}"/>
              </a:ext>
            </a:extLst>
          </p:cNvPr>
          <p:cNvSpPr/>
          <p:nvPr/>
        </p:nvSpPr>
        <p:spPr>
          <a:xfrm>
            <a:off x="280362" y="6353308"/>
            <a:ext cx="3451711" cy="27027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968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1874C"/>
                </a:solidFill>
              </a:rPr>
              <a:t>Modules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0070C0"/>
                </a:solidFill>
              </a:rPr>
              <a:t>Use pre-built Modules from Terraform Registry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/>
              <a:t>Demo-28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66" y="230507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723922"/>
            <a:ext cx="13831614" cy="84758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Demo: </a:t>
            </a:r>
            <a:r>
              <a:rPr lang="en-US" sz="2400" b="1"/>
              <a:t>Custom VPC </a:t>
            </a:r>
            <a:r>
              <a:rPr lang="en-US" sz="2400" b="1">
                <a:solidFill>
                  <a:srgbClr val="FFFF00"/>
                </a:solidFill>
              </a:rPr>
              <a:t>(Uses Terraform Module from Terraform Public Registry) </a:t>
            </a:r>
            <a:r>
              <a:rPr lang="en-US" sz="2400" b="1"/>
              <a:t>+ Firewall Rules + VM Instance</a:t>
            </a:r>
            <a:endParaRPr lang="en-US" sz="2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9433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9113177" cy="6286756"/>
          </a:xfrm>
        </p:spPr>
        <p:txBody>
          <a:bodyPr/>
          <a:lstStyle/>
          <a:p>
            <a:r>
              <a:rPr lang="en-IN" sz="3600" dirty="0"/>
              <a:t>A module consists of a </a:t>
            </a:r>
            <a:r>
              <a:rPr lang="en-IN" sz="3600" dirty="0">
                <a:solidFill>
                  <a:srgbClr val="0070C0"/>
                </a:solidFill>
              </a:rPr>
              <a:t>collection of .</a:t>
            </a:r>
            <a:r>
              <a:rPr lang="en-IN" sz="3600" dirty="0" err="1">
                <a:solidFill>
                  <a:srgbClr val="0070C0"/>
                </a:solidFill>
              </a:rPr>
              <a:t>tf</a:t>
            </a:r>
            <a:r>
              <a:rPr lang="en-IN" sz="3600" dirty="0">
                <a:solidFill>
                  <a:srgbClr val="0070C0"/>
                </a:solidFill>
              </a:rPr>
              <a:t> files </a:t>
            </a:r>
            <a:r>
              <a:rPr lang="en-IN" sz="3600" dirty="0"/>
              <a:t>kept together in a directory.</a:t>
            </a:r>
          </a:p>
          <a:p>
            <a:r>
              <a:rPr lang="en-US" dirty="0"/>
              <a:t>Modules are the main way to </a:t>
            </a:r>
            <a:r>
              <a:rPr lang="en-US" dirty="0">
                <a:solidFill>
                  <a:srgbClr val="0070C0"/>
                </a:solidFill>
              </a:rPr>
              <a:t>package and reuse </a:t>
            </a:r>
            <a:r>
              <a:rPr lang="en-US" dirty="0"/>
              <a:t>resource configurations with Terraform.</a:t>
            </a:r>
          </a:p>
          <a:p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compare modules to functions </a:t>
            </a:r>
            <a:r>
              <a:rPr lang="en-US" dirty="0"/>
              <a:t>in our standard programming languages (</a:t>
            </a:r>
            <a:r>
              <a:rPr lang="en-US" dirty="0">
                <a:solidFill>
                  <a:srgbClr val="0070C0"/>
                </a:solidFill>
              </a:rPr>
              <a:t>define once and reuse wherever needed</a:t>
            </a:r>
            <a:r>
              <a:rPr lang="en-US" dirty="0"/>
              <a:t>)</a:t>
            </a:r>
          </a:p>
          <a:p>
            <a:r>
              <a:rPr lang="en-US" b="1" dirty="0"/>
              <a:t>Example: </a:t>
            </a:r>
          </a:p>
          <a:p>
            <a:pPr lvl="1"/>
            <a:r>
              <a:rPr lang="en-US" dirty="0"/>
              <a:t>Define a VPC Module </a:t>
            </a:r>
            <a:r>
              <a:rPr lang="en-US" dirty="0">
                <a:solidFill>
                  <a:srgbClr val="0070C0"/>
                </a:solidFill>
              </a:rPr>
              <a:t>once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publish</a:t>
            </a:r>
            <a:r>
              <a:rPr lang="en-US" dirty="0"/>
              <a:t> it to a Terraform registry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Call</a:t>
            </a:r>
            <a:r>
              <a:rPr lang="en-US" dirty="0"/>
              <a:t> the VPC module wherever needed (reuse it)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8639B-20E0-3826-C27A-083681EB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178" y="1417097"/>
            <a:ext cx="4306200" cy="2350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B3C12-74DB-DF4E-72CC-07C2C4A1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5B111-9190-D4ED-9E5B-7E36FAE8B847}"/>
              </a:ext>
            </a:extLst>
          </p:cNvPr>
          <p:cNvSpPr txBox="1"/>
          <p:nvPr/>
        </p:nvSpPr>
        <p:spPr>
          <a:xfrm>
            <a:off x="9676519" y="4331454"/>
            <a:ext cx="2046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Custom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3BD78-7977-11FA-D660-4CE4FF3BB6E3}"/>
              </a:ext>
            </a:extLst>
          </p:cNvPr>
          <p:cNvSpPr txBox="1"/>
          <p:nvPr/>
        </p:nvSpPr>
        <p:spPr>
          <a:xfrm>
            <a:off x="9676519" y="1004881"/>
            <a:ext cx="4465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Public Module on Terraform Registry</a:t>
            </a:r>
          </a:p>
        </p:txBody>
      </p:sp>
    </p:spTree>
    <p:extLst>
      <p:ext uri="{BB962C8B-B14F-4D97-AF65-F5344CB8AC3E}">
        <p14:creationId xmlns:p14="http://schemas.microsoft.com/office/powerpoint/2010/main" val="369990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9113177" cy="6286756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/>
              <a:t>Root Module: </a:t>
            </a:r>
            <a:r>
              <a:rPr lang="en-US" sz="3600"/>
              <a:t>Every Terraform configuration has at least one module, known as its </a:t>
            </a:r>
            <a:r>
              <a:rPr lang="en-US" sz="3600">
                <a:solidFill>
                  <a:srgbClr val="0070C0"/>
                </a:solidFill>
              </a:rPr>
              <a:t>root module</a:t>
            </a:r>
            <a:r>
              <a:rPr lang="en-US" sz="3600"/>
              <a:t>, which consists of the resources defined in the </a:t>
            </a:r>
            <a:r>
              <a:rPr lang="en-US" sz="3600">
                <a:solidFill>
                  <a:srgbClr val="0070C0"/>
                </a:solidFill>
              </a:rPr>
              <a:t>.</a:t>
            </a:r>
            <a:r>
              <a:rPr lang="en-US" sz="3600" err="1">
                <a:solidFill>
                  <a:srgbClr val="0070C0"/>
                </a:solidFill>
              </a:rPr>
              <a:t>tf</a:t>
            </a:r>
            <a:r>
              <a:rPr lang="en-US" sz="3600">
                <a:solidFill>
                  <a:srgbClr val="0070C0"/>
                </a:solidFill>
              </a:rPr>
              <a:t> </a:t>
            </a:r>
            <a:r>
              <a:rPr lang="en-US" sz="3600"/>
              <a:t>files in the </a:t>
            </a:r>
            <a:r>
              <a:rPr lang="en-US" sz="3600">
                <a:solidFill>
                  <a:srgbClr val="0070C0"/>
                </a:solidFill>
              </a:rPr>
              <a:t>main working directory</a:t>
            </a:r>
          </a:p>
          <a:p>
            <a:r>
              <a:rPr lang="en-US" sz="3600"/>
              <a:t>A Terraform module (usually the </a:t>
            </a:r>
            <a:r>
              <a:rPr lang="en-US" sz="3600">
                <a:solidFill>
                  <a:srgbClr val="0070C0"/>
                </a:solidFill>
              </a:rPr>
              <a:t>root module </a:t>
            </a:r>
            <a:r>
              <a:rPr lang="en-US" sz="3600"/>
              <a:t>of a configuration) can call </a:t>
            </a:r>
            <a:r>
              <a:rPr lang="en-US" sz="3600">
                <a:solidFill>
                  <a:srgbClr val="0070C0"/>
                </a:solidFill>
              </a:rPr>
              <a:t>other modules </a:t>
            </a:r>
            <a:r>
              <a:rPr lang="en-US" sz="3600"/>
              <a:t>to include their resources into the configuration.</a:t>
            </a:r>
          </a:p>
          <a:p>
            <a:r>
              <a:rPr lang="en-US" sz="3600" b="1"/>
              <a:t>Child Module: </a:t>
            </a:r>
            <a:r>
              <a:rPr lang="en-US" sz="3600"/>
              <a:t>A module that has been </a:t>
            </a:r>
            <a:r>
              <a:rPr lang="en-US" sz="3600">
                <a:solidFill>
                  <a:srgbClr val="0070C0"/>
                </a:solidFill>
              </a:rPr>
              <a:t>called by another module</a:t>
            </a:r>
            <a:r>
              <a:rPr lang="en-US" sz="3600"/>
              <a:t> is often referred to as a child module.</a:t>
            </a:r>
          </a:p>
          <a:p>
            <a:r>
              <a:rPr lang="en-US" sz="3600"/>
              <a:t>Child modules can be called </a:t>
            </a:r>
            <a:r>
              <a:rPr lang="en-US" sz="3600">
                <a:solidFill>
                  <a:srgbClr val="0070C0"/>
                </a:solidFill>
              </a:rPr>
              <a:t>multiple times </a:t>
            </a:r>
            <a:r>
              <a:rPr lang="en-US" sz="3600"/>
              <a:t>within the </a:t>
            </a:r>
            <a:r>
              <a:rPr lang="en-US" sz="3600">
                <a:solidFill>
                  <a:srgbClr val="0070C0"/>
                </a:solidFill>
              </a:rPr>
              <a:t>same</a:t>
            </a:r>
            <a:r>
              <a:rPr lang="en-US" sz="3600"/>
              <a:t> configuration, and </a:t>
            </a:r>
            <a:r>
              <a:rPr lang="en-US" sz="3600">
                <a:solidFill>
                  <a:srgbClr val="0070C0"/>
                </a:solidFill>
              </a:rPr>
              <a:t>multiple configurations </a:t>
            </a:r>
            <a:r>
              <a:rPr lang="en-US" sz="3600"/>
              <a:t>can use the </a:t>
            </a:r>
            <a:r>
              <a:rPr lang="en-US" sz="3600">
                <a:solidFill>
                  <a:srgbClr val="0070C0"/>
                </a:solidFill>
              </a:rPr>
              <a:t>same</a:t>
            </a:r>
            <a:r>
              <a:rPr lang="en-US" sz="3600"/>
              <a:t> child module.</a:t>
            </a:r>
          </a:p>
          <a:p>
            <a:endParaRPr lang="en-US" sz="3600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C9F9-E172-7365-913E-397CC104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0C597-4139-7152-437C-33855B69568D}"/>
              </a:ext>
            </a:extLst>
          </p:cNvPr>
          <p:cNvSpPr txBox="1"/>
          <p:nvPr/>
        </p:nvSpPr>
        <p:spPr>
          <a:xfrm>
            <a:off x="9676519" y="4331454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0EEFA-5B91-D378-6EC0-E0D6E1D94C66}"/>
              </a:ext>
            </a:extLst>
          </p:cNvPr>
          <p:cNvSpPr txBox="1"/>
          <p:nvPr/>
        </p:nvSpPr>
        <p:spPr>
          <a:xfrm>
            <a:off x="9676519" y="899374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Root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C1B10-8285-200A-6726-AC9B6FA79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1351396"/>
            <a:ext cx="2277426" cy="276340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CA6CBB-1C9B-FF00-0E66-96A5A3641E2B}"/>
              </a:ext>
            </a:extLst>
          </p:cNvPr>
          <p:cNvSpPr/>
          <p:nvPr/>
        </p:nvSpPr>
        <p:spPr>
          <a:xfrm>
            <a:off x="9811820" y="3195263"/>
            <a:ext cx="1869897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1170C3A-3FE8-7CBB-C566-D5C0109D3D0B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10957388" y="4094251"/>
            <a:ext cx="3041152" cy="1571946"/>
          </a:xfrm>
          <a:prstGeom prst="bentConnector4">
            <a:avLst>
              <a:gd name="adj1" fmla="val 169"/>
              <a:gd name="adj2" fmla="val 1491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6BACA6-4AAC-12BE-C469-08E2ABD47216}"/>
              </a:ext>
            </a:extLst>
          </p:cNvPr>
          <p:cNvSpPr/>
          <p:nvPr/>
        </p:nvSpPr>
        <p:spPr>
          <a:xfrm>
            <a:off x="9811820" y="5219272"/>
            <a:ext cx="3452117" cy="2363056"/>
          </a:xfrm>
          <a:prstGeom prst="roundRect">
            <a:avLst>
              <a:gd name="adj" fmla="val 8245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A8943-0647-CA0A-54D2-394FD07B0A0F}"/>
              </a:ext>
            </a:extLst>
          </p:cNvPr>
          <p:cNvSpPr txBox="1"/>
          <p:nvPr/>
        </p:nvSpPr>
        <p:spPr>
          <a:xfrm>
            <a:off x="11947992" y="3123679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C00000"/>
                </a:solidFill>
              </a:rPr>
              <a:t>Call VM Instance child module in</a:t>
            </a:r>
          </a:p>
          <a:p>
            <a:r>
              <a:rPr lang="en-US" sz="1200" b="1">
                <a:solidFill>
                  <a:srgbClr val="C00000"/>
                </a:solidFill>
              </a:rPr>
              <a:t> Root Module</a:t>
            </a:r>
          </a:p>
        </p:txBody>
      </p:sp>
    </p:spTree>
    <p:extLst>
      <p:ext uri="{BB962C8B-B14F-4D97-AF65-F5344CB8AC3E}">
        <p14:creationId xmlns:p14="http://schemas.microsoft.com/office/powerpoint/2010/main" val="2170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 animBg="1"/>
      <p:bldP spid="21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14116692" cy="6286756"/>
          </a:xfrm>
        </p:spPr>
        <p:txBody>
          <a:bodyPr>
            <a:normAutofit fontScale="92500"/>
          </a:bodyPr>
          <a:lstStyle/>
          <a:p>
            <a:r>
              <a:rPr lang="en-US" sz="3600" b="1"/>
              <a:t>Module Types</a:t>
            </a:r>
          </a:p>
          <a:p>
            <a:pPr lvl="1"/>
            <a:r>
              <a:rPr lang="en-US" sz="3100" b="1"/>
              <a:t>Local Modules (Local Paths)</a:t>
            </a:r>
          </a:p>
          <a:p>
            <a:pPr lvl="2"/>
            <a:r>
              <a:rPr lang="en-US" sz="2600"/>
              <a:t>Accessible using </a:t>
            </a:r>
            <a:r>
              <a:rPr lang="en-US" sz="2600">
                <a:solidFill>
                  <a:srgbClr val="0070C0"/>
                </a:solidFill>
              </a:rPr>
              <a:t>folder path</a:t>
            </a:r>
            <a:r>
              <a:rPr lang="en-US" sz="2600"/>
              <a:t> locally</a:t>
            </a:r>
          </a:p>
          <a:p>
            <a:pPr lvl="2"/>
            <a:r>
              <a:rPr lang="en-US" sz="2600"/>
              <a:t>Accessible locally </a:t>
            </a:r>
            <a:r>
              <a:rPr lang="en-US" sz="2600">
                <a:solidFill>
                  <a:srgbClr val="0070C0"/>
                </a:solidFill>
              </a:rPr>
              <a:t>in that desktop or for others via shared drives</a:t>
            </a:r>
          </a:p>
          <a:p>
            <a:pPr lvl="1"/>
            <a:r>
              <a:rPr lang="en-US" sz="3100" b="1"/>
              <a:t>Public Modules</a:t>
            </a:r>
          </a:p>
          <a:p>
            <a:pPr lvl="2"/>
            <a:r>
              <a:rPr lang="en-US" sz="2600"/>
              <a:t>Modules published to </a:t>
            </a:r>
            <a:r>
              <a:rPr lang="en-US" sz="2600">
                <a:solidFill>
                  <a:srgbClr val="0070C0"/>
                </a:solidFill>
              </a:rPr>
              <a:t>Terraform Registry </a:t>
            </a:r>
          </a:p>
          <a:p>
            <a:pPr lvl="2"/>
            <a:r>
              <a:rPr lang="en-US" sz="2600"/>
              <a:t>Publicly accessible to </a:t>
            </a:r>
            <a:r>
              <a:rPr lang="en-US" sz="2600">
                <a:solidFill>
                  <a:srgbClr val="0070C0"/>
                </a:solidFill>
              </a:rPr>
              <a:t>anyone (Open source)</a:t>
            </a:r>
          </a:p>
          <a:p>
            <a:pPr lvl="2"/>
            <a:r>
              <a:rPr lang="en-US" sz="2600">
                <a:solidFill>
                  <a:srgbClr val="0070C0"/>
                </a:solidFill>
              </a:rPr>
              <a:t>Free to use</a:t>
            </a:r>
            <a:r>
              <a:rPr lang="en-US" sz="2600"/>
              <a:t>, </a:t>
            </a:r>
            <a:r>
              <a:rPr lang="en-US" sz="2600">
                <a:solidFill>
                  <a:srgbClr val="FF0000"/>
                </a:solidFill>
              </a:rPr>
              <a:t>use with caution</a:t>
            </a:r>
            <a:r>
              <a:rPr lang="en-US" sz="2600"/>
              <a:t>, will contain continuous upgrades and might </a:t>
            </a:r>
            <a:r>
              <a:rPr lang="en-US" sz="2600">
                <a:solidFill>
                  <a:srgbClr val="FF0000"/>
                </a:solidFill>
              </a:rPr>
              <a:t>break our current code</a:t>
            </a:r>
          </a:p>
          <a:p>
            <a:pPr lvl="2"/>
            <a:r>
              <a:rPr lang="en-US" sz="2600"/>
              <a:t>If used, need to follow </a:t>
            </a:r>
            <a:r>
              <a:rPr lang="en-US" sz="2600">
                <a:solidFill>
                  <a:srgbClr val="00B050"/>
                </a:solidFill>
              </a:rPr>
              <a:t>strong version constraints </a:t>
            </a:r>
            <a:r>
              <a:rPr lang="en-US" sz="2600"/>
              <a:t>or </a:t>
            </a:r>
            <a:r>
              <a:rPr lang="en-US" sz="2600">
                <a:solidFill>
                  <a:srgbClr val="00B050"/>
                </a:solidFill>
              </a:rPr>
              <a:t>fixed module versions </a:t>
            </a:r>
            <a:r>
              <a:rPr lang="en-US" sz="2600"/>
              <a:t>to avoid major outages during upgrades</a:t>
            </a:r>
          </a:p>
          <a:p>
            <a:pPr lvl="1"/>
            <a:r>
              <a:rPr lang="en-US" sz="3100" b="1"/>
              <a:t>Private Modules</a:t>
            </a:r>
          </a:p>
          <a:p>
            <a:pPr lvl="2"/>
            <a:r>
              <a:rPr lang="en-US" sz="2600"/>
              <a:t>Modules developed and published to </a:t>
            </a:r>
            <a:r>
              <a:rPr lang="en-US" sz="2600">
                <a:solidFill>
                  <a:srgbClr val="0070C0"/>
                </a:solidFill>
              </a:rPr>
              <a:t>private registry</a:t>
            </a:r>
            <a:r>
              <a:rPr lang="en-US" sz="2600"/>
              <a:t> in their respective organizations</a:t>
            </a:r>
          </a:p>
          <a:p>
            <a:pPr lvl="2"/>
            <a:r>
              <a:rPr lang="en-US" sz="2600"/>
              <a:t>Terraform Registry also supports </a:t>
            </a:r>
            <a:r>
              <a:rPr lang="en-US" sz="2600">
                <a:solidFill>
                  <a:srgbClr val="0070C0"/>
                </a:solidFill>
              </a:rPr>
              <a:t>private registry concept</a:t>
            </a:r>
          </a:p>
          <a:p>
            <a:pPr lvl="2"/>
            <a:r>
              <a:rPr lang="en-US" sz="2600"/>
              <a:t>Accessible only to that </a:t>
            </a:r>
            <a:r>
              <a:rPr lang="en-US" sz="2600">
                <a:solidFill>
                  <a:srgbClr val="0070C0"/>
                </a:solidFill>
              </a:rPr>
              <a:t>respective organization users </a:t>
            </a:r>
            <a:r>
              <a:rPr lang="en-US" sz="2600"/>
              <a:t>(Highly secure, internal to that organization)</a:t>
            </a:r>
          </a:p>
          <a:p>
            <a:endParaRPr lang="en-US" sz="3600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</p:spTree>
    <p:extLst>
      <p:ext uri="{BB962C8B-B14F-4D97-AF65-F5344CB8AC3E}">
        <p14:creationId xmlns:p14="http://schemas.microsoft.com/office/powerpoint/2010/main" val="387597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6E2D5-7517-5877-8421-9765FF7188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8198777" cy="6286756"/>
          </a:xfrm>
        </p:spPr>
        <p:txBody>
          <a:bodyPr>
            <a:normAutofit/>
          </a:bodyPr>
          <a:lstStyle/>
          <a:p>
            <a:r>
              <a:rPr lang="en-US" sz="3600" b="1"/>
              <a:t>Module Storage and Access: </a:t>
            </a:r>
            <a:r>
              <a:rPr lang="en-US" sz="3100"/>
              <a:t>The module installer supports </a:t>
            </a:r>
            <a:r>
              <a:rPr lang="en-US" sz="3100">
                <a:solidFill>
                  <a:srgbClr val="0070C0"/>
                </a:solidFill>
              </a:rPr>
              <a:t>installation</a:t>
            </a:r>
            <a:r>
              <a:rPr lang="en-US" sz="3100"/>
              <a:t> from several different </a:t>
            </a:r>
            <a:r>
              <a:rPr lang="en-US" sz="3100">
                <a:solidFill>
                  <a:srgbClr val="0070C0"/>
                </a:solidFill>
              </a:rPr>
              <a:t>source types.</a:t>
            </a:r>
          </a:p>
          <a:p>
            <a:pPr lvl="1"/>
            <a:r>
              <a:rPr lang="en-US" sz="3100"/>
              <a:t>Local Paths</a:t>
            </a:r>
          </a:p>
          <a:p>
            <a:pPr lvl="1"/>
            <a:r>
              <a:rPr lang="en-US" sz="3100"/>
              <a:t>Terraform Registry</a:t>
            </a:r>
          </a:p>
          <a:p>
            <a:pPr lvl="1"/>
            <a:r>
              <a:rPr lang="en-US" sz="3100"/>
              <a:t>GitHub</a:t>
            </a:r>
          </a:p>
          <a:p>
            <a:pPr lvl="1"/>
            <a:r>
              <a:rPr lang="en-US" sz="3100"/>
              <a:t>HTTP URLs</a:t>
            </a:r>
          </a:p>
          <a:p>
            <a:pPr lvl="1"/>
            <a:r>
              <a:rPr lang="en-US" sz="3100"/>
              <a:t>S3 Buckets</a:t>
            </a:r>
          </a:p>
          <a:p>
            <a:pPr lvl="1"/>
            <a:r>
              <a:rPr lang="en-US" sz="3100"/>
              <a:t>GCS Buckets</a:t>
            </a:r>
          </a:p>
          <a:p>
            <a:pPr lvl="1"/>
            <a:r>
              <a:rPr lang="en-US" sz="3100"/>
              <a:t>and many more</a:t>
            </a:r>
          </a:p>
          <a:p>
            <a:pPr marL="548640" lvl="1" indent="0">
              <a:buNone/>
            </a:pPr>
            <a:endParaRPr lang="en-US" sz="3100"/>
          </a:p>
          <a:p>
            <a:pPr lvl="1"/>
            <a:endParaRPr lang="en-US" sz="3100" b="1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2C28A-376B-A5A4-FD18-E0268A5A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32" y="888334"/>
            <a:ext cx="2419208" cy="834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2C0E4-51D5-FCF4-E167-DC5D63DD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488" y="1939548"/>
            <a:ext cx="5106256" cy="67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757AE-6A2C-0924-F4F6-FD0E8EA77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434" y="2880204"/>
            <a:ext cx="5106256" cy="1099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FD9DB-6E47-08E9-BCF8-E59CDE8A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290" y="4147890"/>
            <a:ext cx="5105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E90D9-13BE-5A48-DC0B-8585D908B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290" y="5255576"/>
            <a:ext cx="7772400" cy="88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DDE64F-1937-332A-553F-DA9590696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413" y="6511984"/>
            <a:ext cx="7772400" cy="9621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77702C-A7D7-F562-D59E-2BEA591E0E42}"/>
              </a:ext>
            </a:extLst>
          </p:cNvPr>
          <p:cNvSpPr/>
          <p:nvPr/>
        </p:nvSpPr>
        <p:spPr>
          <a:xfrm>
            <a:off x="10672130" y="953127"/>
            <a:ext cx="1066443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Local paths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A2BCCC-0D28-A434-B2FF-B2EFA67B62C9}"/>
              </a:ext>
            </a:extLst>
          </p:cNvPr>
          <p:cNvSpPr/>
          <p:nvPr/>
        </p:nvSpPr>
        <p:spPr>
          <a:xfrm>
            <a:off x="7890554" y="1941712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TF Registry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BF7B1-8B92-B104-DDDC-9D69B54CB75A}"/>
              </a:ext>
            </a:extLst>
          </p:cNvPr>
          <p:cNvSpPr/>
          <p:nvPr/>
        </p:nvSpPr>
        <p:spPr>
          <a:xfrm>
            <a:off x="7890554" y="2974024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GitHub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F4F7FA-DA4E-FB3A-F88B-661DB11BC76F}"/>
              </a:ext>
            </a:extLst>
          </p:cNvPr>
          <p:cNvSpPr/>
          <p:nvPr/>
        </p:nvSpPr>
        <p:spPr>
          <a:xfrm>
            <a:off x="7890554" y="4129291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HTTP</a:t>
            </a:r>
          </a:p>
          <a:p>
            <a:pPr algn="ctr"/>
            <a:r>
              <a:rPr lang="en-US" sz="1400" b="1"/>
              <a:t>URL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A589B4-DCA3-B950-B824-9CD4633B0638}"/>
              </a:ext>
            </a:extLst>
          </p:cNvPr>
          <p:cNvSpPr/>
          <p:nvPr/>
        </p:nvSpPr>
        <p:spPr>
          <a:xfrm>
            <a:off x="5195287" y="5360419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S3</a:t>
            </a:r>
          </a:p>
          <a:p>
            <a:pPr algn="ctr"/>
            <a:r>
              <a:rPr lang="en-US" sz="1400" b="1"/>
              <a:t>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9788CD-DFFE-7914-7DD1-B35001507890}"/>
              </a:ext>
            </a:extLst>
          </p:cNvPr>
          <p:cNvSpPr/>
          <p:nvPr/>
        </p:nvSpPr>
        <p:spPr>
          <a:xfrm>
            <a:off x="5149410" y="6573029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GCS</a:t>
            </a:r>
          </a:p>
          <a:p>
            <a:pPr algn="ctr"/>
            <a:r>
              <a:rPr lang="en-US" sz="1400" b="1"/>
              <a:t>Bucket</a:t>
            </a:r>
          </a:p>
        </p:txBody>
      </p:sp>
    </p:spTree>
    <p:extLst>
      <p:ext uri="{BB962C8B-B14F-4D97-AF65-F5344CB8AC3E}">
        <p14:creationId xmlns:p14="http://schemas.microsoft.com/office/powerpoint/2010/main" val="229793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0081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Load Balancer + Context Path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59349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93293" y="4653578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1783529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844620" y="379214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44620" y="433390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58301" y="323424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2E333AC-03B8-846D-F9DC-6D6B57BBEBE1}"/>
              </a:ext>
            </a:extLst>
          </p:cNvPr>
          <p:cNvSpPr/>
          <p:nvPr/>
        </p:nvSpPr>
        <p:spPr>
          <a:xfrm>
            <a:off x="9823132" y="377513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198;p23">
            <a:extLst>
              <a:ext uri="{FF2B5EF4-FFF2-40B4-BE49-F238E27FC236}">
                <a16:creationId xmlns:a16="http://schemas.microsoft.com/office/drawing/2014/main" id="{8897BC9C-3BA9-DA96-A41E-58207904966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0055" y="386069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136764-882E-232F-55E5-06DB555D55E3}"/>
              </a:ext>
            </a:extLst>
          </p:cNvPr>
          <p:cNvSpPr txBox="1"/>
          <p:nvPr/>
        </p:nvSpPr>
        <p:spPr>
          <a:xfrm>
            <a:off x="9823132" y="43168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49" name="Google Shape;512;p32">
            <a:extLst>
              <a:ext uri="{FF2B5EF4-FFF2-40B4-BE49-F238E27FC236}">
                <a16:creationId xmlns:a16="http://schemas.microsoft.com/office/drawing/2014/main" id="{05017A51-448E-ABA6-A2E8-BE2234B6574E}"/>
              </a:ext>
            </a:extLst>
          </p:cNvPr>
          <p:cNvSpPr/>
          <p:nvPr/>
        </p:nvSpPr>
        <p:spPr>
          <a:xfrm>
            <a:off x="6431791" y="5236421"/>
            <a:ext cx="4476620" cy="1783529"/>
          </a:xfrm>
          <a:prstGeom prst="roundRect">
            <a:avLst>
              <a:gd name="adj" fmla="val 827"/>
            </a:avLst>
          </a:prstGeom>
          <a:solidFill>
            <a:srgbClr val="CBFFFA"/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699;p35">
            <a:extLst>
              <a:ext uri="{FF2B5EF4-FFF2-40B4-BE49-F238E27FC236}">
                <a16:creationId xmlns:a16="http://schemas.microsoft.com/office/drawing/2014/main" id="{4DC480BC-8851-D7C5-9D48-5E440A283650}"/>
              </a:ext>
            </a:extLst>
          </p:cNvPr>
          <p:cNvSpPr/>
          <p:nvPr/>
        </p:nvSpPr>
        <p:spPr>
          <a:xfrm>
            <a:off x="6537428" y="5308119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A9A711-96DC-C1E4-58AF-5C5F0FDECB36}"/>
              </a:ext>
            </a:extLst>
          </p:cNvPr>
          <p:cNvSpPr txBox="1"/>
          <p:nvPr/>
        </p:nvSpPr>
        <p:spPr>
          <a:xfrm>
            <a:off x="6593228" y="534037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53" name="Google Shape;540;p32">
            <a:extLst>
              <a:ext uri="{FF2B5EF4-FFF2-40B4-BE49-F238E27FC236}">
                <a16:creationId xmlns:a16="http://schemas.microsoft.com/office/drawing/2014/main" id="{1D0719E3-8256-FFCE-FFB5-6A17F5C6AEBA}"/>
              </a:ext>
            </a:extLst>
          </p:cNvPr>
          <p:cNvSpPr/>
          <p:nvPr/>
        </p:nvSpPr>
        <p:spPr>
          <a:xfrm>
            <a:off x="6869066" y="5897939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198;p23">
            <a:extLst>
              <a:ext uri="{FF2B5EF4-FFF2-40B4-BE49-F238E27FC236}">
                <a16:creationId xmlns:a16="http://schemas.microsoft.com/office/drawing/2014/main" id="{E9942FCB-9836-C8EA-47AB-F7A3D447BC8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989" y="598349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62791-C523-5AF1-925D-AE288067B86F}"/>
              </a:ext>
            </a:extLst>
          </p:cNvPr>
          <p:cNvSpPr txBox="1"/>
          <p:nvPr/>
        </p:nvSpPr>
        <p:spPr>
          <a:xfrm>
            <a:off x="6869066" y="64397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845560-7E18-E0BF-DB05-5FEBCD416437}"/>
              </a:ext>
            </a:extLst>
          </p:cNvPr>
          <p:cNvSpPr txBox="1"/>
          <p:nvPr/>
        </p:nvSpPr>
        <p:spPr>
          <a:xfrm>
            <a:off x="8082747" y="534004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APP2</a:t>
            </a:r>
          </a:p>
        </p:txBody>
      </p:sp>
      <p:sp>
        <p:nvSpPr>
          <p:cNvPr id="58" name="Google Shape;699;p35">
            <a:extLst>
              <a:ext uri="{FF2B5EF4-FFF2-40B4-BE49-F238E27FC236}">
                <a16:creationId xmlns:a16="http://schemas.microsoft.com/office/drawing/2014/main" id="{5198452D-DCD5-1812-75CD-1193EAC1818B}"/>
              </a:ext>
            </a:extLst>
          </p:cNvPr>
          <p:cNvSpPr/>
          <p:nvPr/>
        </p:nvSpPr>
        <p:spPr>
          <a:xfrm>
            <a:off x="9515940" y="529111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9E9537-EE99-2464-7683-01616AA6C3E5}"/>
              </a:ext>
            </a:extLst>
          </p:cNvPr>
          <p:cNvSpPr txBox="1"/>
          <p:nvPr/>
        </p:nvSpPr>
        <p:spPr>
          <a:xfrm>
            <a:off x="9567733" y="5323365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60" name="Google Shape;540;p32">
            <a:extLst>
              <a:ext uri="{FF2B5EF4-FFF2-40B4-BE49-F238E27FC236}">
                <a16:creationId xmlns:a16="http://schemas.microsoft.com/office/drawing/2014/main" id="{73632089-729B-2201-C62A-8736BA3E436E}"/>
              </a:ext>
            </a:extLst>
          </p:cNvPr>
          <p:cNvSpPr/>
          <p:nvPr/>
        </p:nvSpPr>
        <p:spPr>
          <a:xfrm>
            <a:off x="9847578" y="588093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198;p23">
            <a:extLst>
              <a:ext uri="{FF2B5EF4-FFF2-40B4-BE49-F238E27FC236}">
                <a16:creationId xmlns:a16="http://schemas.microsoft.com/office/drawing/2014/main" id="{BD8EB3F8-2334-11B1-BC3E-8DCCD5311B2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14501" y="596649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F9090-CB09-6457-082A-70D1978F9B6F}"/>
              </a:ext>
            </a:extLst>
          </p:cNvPr>
          <p:cNvSpPr txBox="1"/>
          <p:nvPr/>
        </p:nvSpPr>
        <p:spPr>
          <a:xfrm>
            <a:off x="9847578" y="642269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557CBBF-1A61-A5FF-E4F8-D2676641976A}"/>
              </a:ext>
            </a:extLst>
          </p:cNvPr>
          <p:cNvSpPr/>
          <p:nvPr/>
        </p:nvSpPr>
        <p:spPr>
          <a:xfrm>
            <a:off x="4667145" y="3533014"/>
            <a:ext cx="1100930" cy="30270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/app1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652986" y="4272371"/>
            <a:ext cx="1100930" cy="3027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Default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A5B9A14-4B27-0CF5-DC2E-78C921D0A553}"/>
              </a:ext>
            </a:extLst>
          </p:cNvPr>
          <p:cNvSpPr/>
          <p:nvPr/>
        </p:nvSpPr>
        <p:spPr>
          <a:xfrm>
            <a:off x="4663059" y="4941516"/>
            <a:ext cx="1100930" cy="3027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/app2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775E63CF-8CF0-2B01-3D04-611CC004207A}"/>
              </a:ext>
            </a:extLst>
          </p:cNvPr>
          <p:cNvCxnSpPr>
            <a:cxnSpLocks/>
            <a:stCxn id="49" idx="3"/>
            <a:endCxn id="62" idx="1"/>
          </p:cNvCxnSpPr>
          <p:nvPr/>
        </p:nvCxnSpPr>
        <p:spPr>
          <a:xfrm flipV="1">
            <a:off x="10908411" y="4980122"/>
            <a:ext cx="578907" cy="11480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>
            <a:off x="10883965" y="4022389"/>
            <a:ext cx="603353" cy="9577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F9FB6E09-53F7-D678-588C-587C43FF2C73}"/>
              </a:ext>
            </a:extLst>
          </p:cNvPr>
          <p:cNvCxnSpPr>
            <a:stCxn id="15" idx="3"/>
            <a:endCxn id="70" idx="1"/>
          </p:cNvCxnSpPr>
          <p:nvPr/>
        </p:nvCxnSpPr>
        <p:spPr>
          <a:xfrm flipV="1">
            <a:off x="3818587" y="3684368"/>
            <a:ext cx="848558" cy="7241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AE60E2EA-8CBF-3DCD-42C6-559D0CB1DB0D}"/>
              </a:ext>
            </a:extLst>
          </p:cNvPr>
          <p:cNvCxnSpPr>
            <a:stCxn id="15" idx="3"/>
            <a:endCxn id="91" idx="1"/>
          </p:cNvCxnSpPr>
          <p:nvPr/>
        </p:nvCxnSpPr>
        <p:spPr>
          <a:xfrm>
            <a:off x="3818587" y="4408495"/>
            <a:ext cx="844472" cy="684375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AB457D5-06CE-223C-655E-D332D9F66DA4}"/>
              </a:ext>
            </a:extLst>
          </p:cNvPr>
          <p:cNvCxnSpPr>
            <a:cxnSpLocks/>
          </p:cNvCxnSpPr>
          <p:nvPr/>
        </p:nvCxnSpPr>
        <p:spPr>
          <a:xfrm>
            <a:off x="5780465" y="3684368"/>
            <a:ext cx="612423" cy="1763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818587" y="4408495"/>
            <a:ext cx="834399" cy="15230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F9A3BF3D-1AE6-279F-9842-AFA36B567BC6}"/>
              </a:ext>
            </a:extLst>
          </p:cNvPr>
          <p:cNvCxnSpPr>
            <a:cxnSpLocks/>
            <a:stCxn id="91" idx="3"/>
            <a:endCxn id="49" idx="1"/>
          </p:cNvCxnSpPr>
          <p:nvPr/>
        </p:nvCxnSpPr>
        <p:spPr>
          <a:xfrm>
            <a:off x="5763989" y="5092870"/>
            <a:ext cx="667802" cy="1035316"/>
          </a:xfrm>
          <a:prstGeom prst="bentConnector3">
            <a:avLst>
              <a:gd name="adj1" fmla="val 3898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786683" y="3331203"/>
            <a:ext cx="4458861" cy="2479486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921334" y="551654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59148" y="6112077"/>
            <a:ext cx="2392771" cy="307777"/>
          </a:xfrm>
          <a:prstGeom prst="rect">
            <a:avLst/>
          </a:prstGeom>
          <a:solidFill>
            <a:schemeClr val="bg1"/>
          </a:solidFill>
          <a:ln>
            <a:solidFill>
              <a:srgbClr val="389954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389954"/>
                </a:solidFill>
              </a:rPr>
              <a:t>http://LB-IP/app1/</a:t>
            </a:r>
            <a:r>
              <a:rPr lang="en-US" sz="1400" b="1" err="1">
                <a:solidFill>
                  <a:srgbClr val="389954"/>
                </a:solidFill>
              </a:rPr>
              <a:t>index.html</a:t>
            </a:r>
            <a:endParaRPr lang="en-US" sz="1400" b="1">
              <a:solidFill>
                <a:srgbClr val="389954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7A6044D-2621-2261-E636-F7029AAD40A9}"/>
              </a:ext>
            </a:extLst>
          </p:cNvPr>
          <p:cNvSpPr txBox="1"/>
          <p:nvPr/>
        </p:nvSpPr>
        <p:spPr>
          <a:xfrm>
            <a:off x="89315" y="6528828"/>
            <a:ext cx="2392771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7030A0"/>
                </a:solidFill>
              </a:rPr>
              <a:t>http://LB-IP/app2/</a:t>
            </a:r>
            <a:r>
              <a:rPr lang="en-US" sz="1400" b="1" err="1">
                <a:solidFill>
                  <a:srgbClr val="7030A0"/>
                </a:solidFill>
              </a:rPr>
              <a:t>index.html</a:t>
            </a:r>
            <a:endParaRPr lang="en-US" sz="1400" b="1">
              <a:solidFill>
                <a:srgbClr val="7030A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6AE4412-F245-60A2-9A26-C0E0E1166A58}"/>
              </a:ext>
            </a:extLst>
          </p:cNvPr>
          <p:cNvSpPr txBox="1"/>
          <p:nvPr/>
        </p:nvSpPr>
        <p:spPr>
          <a:xfrm>
            <a:off x="80776" y="6934586"/>
            <a:ext cx="1191352" cy="3077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2060"/>
                </a:solidFill>
              </a:rPr>
              <a:t>http://LB-IP/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4052827" y="3410402"/>
            <a:ext cx="1843455" cy="2060131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569411" y="522395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URL Map</a:t>
            </a:r>
          </a:p>
        </p:txBody>
      </p:sp>
    </p:spTree>
    <p:extLst>
      <p:ext uri="{BB962C8B-B14F-4D97-AF65-F5344CB8AC3E}">
        <p14:creationId xmlns:p14="http://schemas.microsoft.com/office/powerpoint/2010/main" val="377495102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173524" y="619154"/>
            <a:ext cx="14185570" cy="6283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Terraform Registry - Use Publicly Available Modules</a:t>
            </a:r>
            <a:endParaRPr lang="en-US" sz="4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E13B80-F324-2F43-8CE3-35D72D654B98}"/>
              </a:ext>
            </a:extLst>
          </p:cNvPr>
          <p:cNvSpPr/>
          <p:nvPr/>
        </p:nvSpPr>
        <p:spPr>
          <a:xfrm>
            <a:off x="173524" y="1501975"/>
            <a:ext cx="5313881" cy="1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 </a:t>
            </a:r>
            <a:r>
              <a:rPr lang="en-IN">
                <a:solidFill>
                  <a:srgbClr val="FFFF00"/>
                </a:solidFill>
              </a:rPr>
              <a:t>Terraform Registry </a:t>
            </a:r>
            <a:r>
              <a:rPr lang="en-IN"/>
              <a:t>hosts a broad collection of </a:t>
            </a:r>
            <a:r>
              <a:rPr lang="en-IN">
                <a:solidFill>
                  <a:srgbClr val="FFFF00"/>
                </a:solidFill>
              </a:rPr>
              <a:t>publicly available </a:t>
            </a:r>
            <a:r>
              <a:rPr lang="en-IN"/>
              <a:t>Terraform modules for configuring many kinds of common infrastructure.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6A8466-70B9-8348-B8F1-A94C16E9C2F8}"/>
              </a:ext>
            </a:extLst>
          </p:cNvPr>
          <p:cNvSpPr/>
          <p:nvPr/>
        </p:nvSpPr>
        <p:spPr>
          <a:xfrm>
            <a:off x="173524" y="5710764"/>
            <a:ext cx="5313881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These modules </a:t>
            </a:r>
            <a:r>
              <a:rPr lang="en-IN">
                <a:solidFill>
                  <a:srgbClr val="FFFF00"/>
                </a:solidFill>
              </a:rPr>
              <a:t>are free to use</a:t>
            </a:r>
            <a:r>
              <a:rPr lang="en-IN"/>
              <a:t>, and Terraform can </a:t>
            </a:r>
            <a:r>
              <a:rPr lang="en-IN">
                <a:solidFill>
                  <a:srgbClr val="FFFF00"/>
                </a:solidFill>
              </a:rPr>
              <a:t>download them automatically </a:t>
            </a:r>
            <a:r>
              <a:rPr lang="en-IN"/>
              <a:t>if you specify the appropriate source and version in a module call block.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AFAFC0-B475-0945-8C1F-816BCD13CFD2}"/>
              </a:ext>
            </a:extLst>
          </p:cNvPr>
          <p:cNvSpPr/>
          <p:nvPr/>
        </p:nvSpPr>
        <p:spPr>
          <a:xfrm>
            <a:off x="1268238" y="3628753"/>
            <a:ext cx="2836776" cy="14207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err="1"/>
              <a:t>ModulesDemo</a:t>
            </a:r>
            <a:r>
              <a:rPr lang="en-US" sz="3500"/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ECD7B-155C-16AF-C870-BC0BF200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1" y="2342932"/>
            <a:ext cx="8640255" cy="42724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84117E-5EFD-C48B-7A8A-06E9AED4FA46}"/>
              </a:ext>
            </a:extLst>
          </p:cNvPr>
          <p:cNvSpPr/>
          <p:nvPr/>
        </p:nvSpPr>
        <p:spPr>
          <a:xfrm>
            <a:off x="6195317" y="2845943"/>
            <a:ext cx="5938463" cy="5239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No Changes from C1, C2, C3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451944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Update Subnet with </a:t>
            </a:r>
            <a:r>
              <a:rPr lang="en-US" sz="2400">
                <a:solidFill>
                  <a:srgbClr val="FFFF00"/>
                </a:solidFill>
              </a:rPr>
              <a:t>Subnet ID from VPC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451944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541807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Update </a:t>
            </a:r>
            <a:r>
              <a:rPr lang="en-US" sz="2400">
                <a:solidFill>
                  <a:srgbClr val="FFFF00"/>
                </a:solidFill>
              </a:rPr>
              <a:t>VPC ID and Subnet ID from VPC Module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541807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14703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</a:t>
            </a:r>
            <a:r>
              <a:rPr lang="en-US" sz="2000" b="1">
                <a:solidFill>
                  <a:srgbClr val="FFFF00"/>
                </a:solidFill>
              </a:rPr>
              <a:t>(Uses Terraform Module from Terraform Public Registry) </a:t>
            </a:r>
            <a:r>
              <a:rPr lang="en-US" sz="2000" b="1"/>
              <a:t>+ Firewall Rules + VM Instance</a:t>
            </a:r>
            <a:endParaRPr lang="en-US" sz="2000" b="1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72217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VPC Module </a:t>
            </a:r>
            <a:r>
              <a:rPr lang="en-US" sz="2400">
                <a:solidFill>
                  <a:schemeClr val="bg1"/>
                </a:solidFill>
              </a:rPr>
              <a:t>using Terraform public registry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72217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6208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Update firewall rules with </a:t>
            </a:r>
            <a:r>
              <a:rPr lang="en-US" sz="2400">
                <a:solidFill>
                  <a:srgbClr val="FFFF00"/>
                </a:solidFill>
              </a:rPr>
              <a:t>VPC ID from VPC Module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73724" y="36208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958D5-7854-DAD9-0767-33071B98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292123"/>
            <a:ext cx="5565038" cy="465737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A05726-A4D9-CD38-2A9B-5235AB7507A6}"/>
              </a:ext>
            </a:extLst>
          </p:cNvPr>
          <p:cNvSpPr/>
          <p:nvPr/>
        </p:nvSpPr>
        <p:spPr>
          <a:xfrm>
            <a:off x="308225" y="3620808"/>
            <a:ext cx="2476072" cy="1797265"/>
          </a:xfrm>
          <a:prstGeom prst="roundRect">
            <a:avLst>
              <a:gd name="adj" fmla="val 809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5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1874C"/>
                </a:solidFill>
              </a:rPr>
              <a:t>Modules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0070C0"/>
                </a:solidFill>
              </a:rPr>
              <a:t>Create Custom or Local Terraform Module for VM Instance Resource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/>
              <a:t>Demo-29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66" y="230507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723922"/>
            <a:ext cx="13831614" cy="84758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Demo: </a:t>
            </a:r>
            <a:r>
              <a:rPr lang="en-US" sz="2400" b="1"/>
              <a:t>Custom VPC + Firewall Rules + VM Instance </a:t>
            </a:r>
            <a:r>
              <a:rPr lang="en-US" sz="2400" b="1">
                <a:solidFill>
                  <a:srgbClr val="FFFF00"/>
                </a:solidFill>
              </a:rPr>
              <a:t>(Custom or Local Terraform Module)</a:t>
            </a:r>
          </a:p>
        </p:txBody>
      </p:sp>
    </p:spTree>
    <p:extLst>
      <p:ext uri="{BB962C8B-B14F-4D97-AF65-F5344CB8AC3E}">
        <p14:creationId xmlns:p14="http://schemas.microsoft.com/office/powerpoint/2010/main" val="334457720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F8ACE8-376B-0643-8C46-ACBFEE10F10A}"/>
              </a:ext>
            </a:extLst>
          </p:cNvPr>
          <p:cNvSpPr/>
          <p:nvPr/>
        </p:nvSpPr>
        <p:spPr>
          <a:xfrm>
            <a:off x="382715" y="3944429"/>
            <a:ext cx="5456257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>
                <a:solidFill>
                  <a:schemeClr val="bg1"/>
                </a:solidFill>
              </a:rPr>
              <a:t>Build a </a:t>
            </a:r>
            <a:r>
              <a:rPr lang="en-IN" sz="3000">
                <a:solidFill>
                  <a:srgbClr val="FFFF00"/>
                </a:solidFill>
              </a:rPr>
              <a:t>Local</a:t>
            </a:r>
            <a:r>
              <a:rPr lang="en-IN" sz="3000">
                <a:solidFill>
                  <a:schemeClr val="bg1"/>
                </a:solidFill>
              </a:rPr>
              <a:t> Terraform Module and call it from </a:t>
            </a:r>
            <a:r>
              <a:rPr lang="en-IN" sz="3000">
                <a:solidFill>
                  <a:srgbClr val="FFFF00"/>
                </a:solidFill>
              </a:rPr>
              <a:t>Root</a:t>
            </a:r>
            <a:r>
              <a:rPr lang="en-IN" sz="3000">
                <a:solidFill>
                  <a:schemeClr val="bg1"/>
                </a:solidFill>
              </a:rPr>
              <a:t> Module and Test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970494" y="1915685"/>
            <a:ext cx="3411922" cy="13283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/>
              <a:t>Modules</a:t>
            </a:r>
          </a:p>
          <a:p>
            <a:pPr algn="ctr"/>
            <a:r>
              <a:rPr lang="en-US" sz="3500"/>
              <a:t>Demo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7E5C9-0326-4A13-1488-93EB7E97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9676519" y="4331454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9676519" y="899374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Root Module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9A9383-8867-A30C-E727-F581DFDD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1351396"/>
            <a:ext cx="2277426" cy="2763404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DB620D2-016C-233A-34D1-5E095B9EE16A}"/>
              </a:ext>
            </a:extLst>
          </p:cNvPr>
          <p:cNvSpPr/>
          <p:nvPr/>
        </p:nvSpPr>
        <p:spPr>
          <a:xfrm>
            <a:off x="9811820" y="3195263"/>
            <a:ext cx="1869897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03895F2-377B-FA78-83C2-1447C67A81A4}"/>
              </a:ext>
            </a:extLst>
          </p:cNvPr>
          <p:cNvCxnSpPr>
            <a:cxnSpLocks/>
            <a:endCxn id="19" idx="3"/>
          </p:cNvCxnSpPr>
          <p:nvPr/>
        </p:nvCxnSpPr>
        <p:spPr>
          <a:xfrm rot="16200000" flipH="1">
            <a:off x="10957388" y="4094251"/>
            <a:ext cx="3041152" cy="1571946"/>
          </a:xfrm>
          <a:prstGeom prst="bentConnector4">
            <a:avLst>
              <a:gd name="adj1" fmla="val 169"/>
              <a:gd name="adj2" fmla="val 1491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45FFAA-A1A6-0FEB-0387-12A2824C6AB9}"/>
              </a:ext>
            </a:extLst>
          </p:cNvPr>
          <p:cNvSpPr/>
          <p:nvPr/>
        </p:nvSpPr>
        <p:spPr>
          <a:xfrm>
            <a:off x="9811820" y="5219272"/>
            <a:ext cx="3452117" cy="2363056"/>
          </a:xfrm>
          <a:prstGeom prst="roundRect">
            <a:avLst>
              <a:gd name="adj" fmla="val 8245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11947992" y="3123679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C00000"/>
                </a:solidFill>
              </a:rPr>
              <a:t>Call VM Instance child module in</a:t>
            </a:r>
          </a:p>
          <a:p>
            <a:r>
              <a:rPr lang="en-US" sz="1200" b="1">
                <a:solidFill>
                  <a:srgbClr val="C00000"/>
                </a:solidFill>
              </a:rPr>
              <a:t>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0" y="44561"/>
            <a:ext cx="13511544" cy="1188851"/>
          </a:xfrm>
        </p:spPr>
        <p:txBody>
          <a:bodyPr/>
          <a:lstStyle/>
          <a:p>
            <a:pPr algn="l"/>
            <a:r>
              <a:rPr lang="en-US"/>
              <a:t>Build a Local Terraform Module</a:t>
            </a:r>
          </a:p>
        </p:txBody>
      </p:sp>
    </p:spTree>
    <p:extLst>
      <p:ext uri="{BB962C8B-B14F-4D97-AF65-F5344CB8AC3E}">
        <p14:creationId xmlns:p14="http://schemas.microsoft.com/office/powerpoint/2010/main" val="10756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  <p:bldP spid="19" grpId="0" animBg="1"/>
      <p:bldP spid="20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38511" y="418783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Define </a:t>
            </a:r>
            <a:r>
              <a:rPr lang="en-US" sz="2400">
                <a:solidFill>
                  <a:srgbClr val="FFFF00"/>
                </a:solidFill>
              </a:rPr>
              <a:t>VM Instance resource</a:t>
            </a:r>
            <a:r>
              <a:rPr lang="en-US" sz="2400">
                <a:solidFill>
                  <a:schemeClr val="bg1"/>
                </a:solidFill>
              </a:rPr>
              <a:t> for child or local module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5565612" y="4187837"/>
            <a:ext cx="1726058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main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38511" y="508646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Define </a:t>
            </a:r>
            <a:r>
              <a:rPr lang="en-US" sz="2400">
                <a:solidFill>
                  <a:srgbClr val="FFFF00"/>
                </a:solidFill>
              </a:rPr>
              <a:t>outputs</a:t>
            </a:r>
            <a:r>
              <a:rPr lang="en-US" sz="2400"/>
              <a:t> for child or local module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5565612" y="5086470"/>
            <a:ext cx="1726058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outputs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5565612" y="714703"/>
            <a:ext cx="8917278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+ Firewall Rules + VM Instance </a:t>
            </a:r>
            <a:r>
              <a:rPr lang="en-US" sz="2000" b="1">
                <a:solidFill>
                  <a:srgbClr val="FFFF00"/>
                </a:solidFill>
              </a:rPr>
              <a:t>(Custom or Local Terraform Module)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14981" y="239057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Define </a:t>
            </a:r>
            <a:r>
              <a:rPr lang="en-US" sz="2400">
                <a:solidFill>
                  <a:srgbClr val="FFFF00"/>
                </a:solidFill>
              </a:rPr>
              <a:t>Terraform Settings block </a:t>
            </a:r>
            <a:r>
              <a:rPr lang="en-US" sz="2400">
                <a:solidFill>
                  <a:schemeClr val="bg1"/>
                </a:solidFill>
              </a:rPr>
              <a:t>for child or local module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5542082" y="2390572"/>
            <a:ext cx="1726058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versions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14981" y="328920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Define </a:t>
            </a:r>
            <a:r>
              <a:rPr lang="en-US" sz="2400">
                <a:solidFill>
                  <a:srgbClr val="FFFF00"/>
                </a:solidFill>
              </a:rPr>
              <a:t>Input variables </a:t>
            </a:r>
            <a:r>
              <a:rPr lang="en-US" sz="2400">
                <a:solidFill>
                  <a:schemeClr val="bg1"/>
                </a:solidFill>
              </a:rPr>
              <a:t>for child or local module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5542082" y="3289205"/>
            <a:ext cx="1726058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1D631-61CE-0B33-46D8-784AB5D6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71308"/>
            <a:ext cx="5276830" cy="72877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C46347-125D-FE62-5B9A-1D55082DF76B}"/>
              </a:ext>
            </a:extLst>
          </p:cNvPr>
          <p:cNvSpPr/>
          <p:nvPr/>
        </p:nvSpPr>
        <p:spPr>
          <a:xfrm>
            <a:off x="5589142" y="1719946"/>
            <a:ext cx="8858453" cy="4889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Terraform Child Module: VM Instance </a:t>
            </a:r>
            <a:endParaRPr lang="en-US" sz="2400" b="1">
              <a:solidFill>
                <a:srgbClr val="FFFF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B87FB8-7431-F2B9-8EB5-E1352E2602B9}"/>
              </a:ext>
            </a:extLst>
          </p:cNvPr>
          <p:cNvSpPr/>
          <p:nvPr/>
        </p:nvSpPr>
        <p:spPr>
          <a:xfrm>
            <a:off x="297951" y="714703"/>
            <a:ext cx="4068566" cy="2655221"/>
          </a:xfrm>
          <a:prstGeom prst="roundRect">
            <a:avLst>
              <a:gd name="adj" fmla="val 854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149F42-4336-1C6C-766E-7EFDF8BBE523}"/>
              </a:ext>
            </a:extLst>
          </p:cNvPr>
          <p:cNvSpPr/>
          <p:nvPr/>
        </p:nvSpPr>
        <p:spPr>
          <a:xfrm>
            <a:off x="7614981" y="602065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Reuse the </a:t>
            </a:r>
            <a:r>
              <a:rPr lang="en-US" sz="2400">
                <a:solidFill>
                  <a:srgbClr val="FFFF00"/>
                </a:solidFill>
              </a:rPr>
              <a:t>app1-webserver-install.sh </a:t>
            </a:r>
            <a:r>
              <a:rPr lang="en-US" sz="2400">
                <a:solidFill>
                  <a:schemeClr val="bg1"/>
                </a:solidFill>
              </a:rPr>
              <a:t>from previous demos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5F33A7-05AC-922C-44D5-98974E88C231}"/>
              </a:ext>
            </a:extLst>
          </p:cNvPr>
          <p:cNvSpPr/>
          <p:nvPr/>
        </p:nvSpPr>
        <p:spPr>
          <a:xfrm>
            <a:off x="5542082" y="6020657"/>
            <a:ext cx="1726058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App1 Install</a:t>
            </a:r>
          </a:p>
        </p:txBody>
      </p:sp>
    </p:spTree>
    <p:extLst>
      <p:ext uri="{BB962C8B-B14F-4D97-AF65-F5344CB8AC3E}">
        <p14:creationId xmlns:p14="http://schemas.microsoft.com/office/powerpoint/2010/main" val="6624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5565612" y="714703"/>
            <a:ext cx="8917278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+ Firewall Rules + VM Instance </a:t>
            </a:r>
            <a:r>
              <a:rPr lang="en-US" sz="2000" b="1">
                <a:solidFill>
                  <a:srgbClr val="FFFF00"/>
                </a:solidFill>
              </a:rPr>
              <a:t>(Custom or Local Terraform Module)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185904" y="3337210"/>
            <a:ext cx="7238161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Define </a:t>
            </a:r>
            <a:r>
              <a:rPr lang="en-US" sz="2400">
                <a:solidFill>
                  <a:srgbClr val="FFFF00"/>
                </a:solidFill>
              </a:rPr>
              <a:t>VM Instance module </a:t>
            </a:r>
            <a:r>
              <a:rPr lang="en-US" sz="2400">
                <a:solidFill>
                  <a:schemeClr val="bg1"/>
                </a:solidFill>
              </a:rPr>
              <a:t>by calling child or local module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5542082" y="3337211"/>
            <a:ext cx="124913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185904" y="4235843"/>
            <a:ext cx="7238161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Update </a:t>
            </a:r>
            <a:r>
              <a:rPr lang="en-US" sz="2400">
                <a:solidFill>
                  <a:srgbClr val="FFFF00"/>
                </a:solidFill>
              </a:rPr>
              <a:t>VM Instance External IP output </a:t>
            </a:r>
            <a:r>
              <a:rPr lang="en-US" sz="2400">
                <a:solidFill>
                  <a:schemeClr val="bg1"/>
                </a:solidFill>
              </a:rPr>
              <a:t>using VM Instance Module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5542082" y="4235844"/>
            <a:ext cx="124913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1D631-61CE-0B33-46D8-784AB5D67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71308"/>
            <a:ext cx="5276830" cy="72877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C46347-125D-FE62-5B9A-1D55082DF76B}"/>
              </a:ext>
            </a:extLst>
          </p:cNvPr>
          <p:cNvSpPr/>
          <p:nvPr/>
        </p:nvSpPr>
        <p:spPr>
          <a:xfrm>
            <a:off x="5589142" y="1719946"/>
            <a:ext cx="8858453" cy="4889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Terraform Root Module</a:t>
            </a:r>
            <a:endParaRPr lang="en-US" sz="2400" b="1">
              <a:solidFill>
                <a:srgbClr val="FFFF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B87FB8-7431-F2B9-8EB5-E1352E2602B9}"/>
              </a:ext>
            </a:extLst>
          </p:cNvPr>
          <p:cNvSpPr/>
          <p:nvPr/>
        </p:nvSpPr>
        <p:spPr>
          <a:xfrm>
            <a:off x="422694" y="3337210"/>
            <a:ext cx="3101342" cy="3608120"/>
          </a:xfrm>
          <a:prstGeom prst="roundRect">
            <a:avLst>
              <a:gd name="adj" fmla="val 854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0CFC20-7A8D-903C-32DF-B9059BDE972B}"/>
              </a:ext>
            </a:extLst>
          </p:cNvPr>
          <p:cNvSpPr/>
          <p:nvPr/>
        </p:nvSpPr>
        <p:spPr>
          <a:xfrm>
            <a:off x="7138059" y="2361163"/>
            <a:ext cx="7238160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No Changes from C1, C2, C3, C5, C5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75CD6C-6752-7949-98A6-8CE545755C44}"/>
              </a:ext>
            </a:extLst>
          </p:cNvPr>
          <p:cNvSpPr/>
          <p:nvPr/>
        </p:nvSpPr>
        <p:spPr>
          <a:xfrm>
            <a:off x="5549742" y="2361164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NC</a:t>
            </a:r>
          </a:p>
        </p:txBody>
      </p:sp>
    </p:spTree>
    <p:extLst>
      <p:ext uri="{BB962C8B-B14F-4D97-AF65-F5344CB8AC3E}">
        <p14:creationId xmlns:p14="http://schemas.microsoft.com/office/powerpoint/2010/main" val="110091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7" grpId="0" animBg="1"/>
      <p:bldP spid="8" grpId="0" animBg="1"/>
      <p:bldP spid="3" grpId="0" animBg="1"/>
      <p:bldP spid="5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1874C"/>
                </a:solidFill>
              </a:rPr>
              <a:t>GCP DevOps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/>
              <a:t>Demo-30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66" y="230507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723922"/>
            <a:ext cx="13831614" cy="84758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Demo: </a:t>
            </a:r>
            <a:r>
              <a:rPr lang="en-US" sz="2400" b="1"/>
              <a:t>Custom VPC + Firewall Rules + VM Instance </a:t>
            </a:r>
            <a:r>
              <a:rPr lang="en-US" sz="2400" b="1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Implement DevOps Pipelines for Terraform Configs on GCP</a:t>
            </a:r>
          </a:p>
        </p:txBody>
      </p:sp>
    </p:spTree>
    <p:extLst>
      <p:ext uri="{BB962C8B-B14F-4D97-AF65-F5344CB8AC3E}">
        <p14:creationId xmlns:p14="http://schemas.microsoft.com/office/powerpoint/2010/main" val="348878946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DevOps for Terraform Configs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0DBCB-894B-81BA-238B-A5D1C796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35" y="744766"/>
            <a:ext cx="10851851" cy="674999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following resources are used for this implementation</a:t>
            </a:r>
          </a:p>
          <a:p>
            <a:r>
              <a:rPr lang="en-US" b="1" dirty="0"/>
              <a:t>GitHub Repositories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Branches</a:t>
            </a:r>
          </a:p>
          <a:p>
            <a:pPr lvl="2"/>
            <a:r>
              <a:rPr lang="en-US" dirty="0"/>
              <a:t>Main branch</a:t>
            </a:r>
          </a:p>
          <a:p>
            <a:pPr lvl="2"/>
            <a:r>
              <a:rPr lang="en-US" dirty="0"/>
              <a:t>Dev branch</a:t>
            </a:r>
          </a:p>
          <a:p>
            <a:pPr lvl="2"/>
            <a:r>
              <a:rPr lang="en-US" dirty="0"/>
              <a:t>Prod branch</a:t>
            </a:r>
          </a:p>
          <a:p>
            <a:pPr lvl="2"/>
            <a:r>
              <a:rPr lang="en-US" dirty="0"/>
              <a:t>Feature branch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Pull Request and Merge </a:t>
            </a:r>
            <a:r>
              <a:rPr lang="en-US" dirty="0"/>
              <a:t>concepts</a:t>
            </a:r>
          </a:p>
          <a:p>
            <a:pPr lvl="1"/>
            <a:r>
              <a:rPr lang="en-US" dirty="0"/>
              <a:t>GCP </a:t>
            </a:r>
            <a:r>
              <a:rPr lang="en-US" dirty="0">
                <a:solidFill>
                  <a:srgbClr val="0070C0"/>
                </a:solidFill>
              </a:rPr>
              <a:t>Cloud Build App </a:t>
            </a:r>
            <a:r>
              <a:rPr lang="en-US" dirty="0"/>
              <a:t>from GitHub Marketplace</a:t>
            </a:r>
          </a:p>
          <a:p>
            <a:r>
              <a:rPr lang="en-US" b="1" dirty="0"/>
              <a:t>GCP Cloud Build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Link Repositories</a:t>
            </a:r>
          </a:p>
          <a:p>
            <a:pPr lvl="1"/>
            <a:r>
              <a:rPr lang="en-US" dirty="0"/>
              <a:t>Triggers</a:t>
            </a:r>
          </a:p>
          <a:p>
            <a:r>
              <a:rPr lang="en-US" b="1" dirty="0"/>
              <a:t>GCP Resources</a:t>
            </a:r>
          </a:p>
          <a:p>
            <a:pPr lvl="1"/>
            <a:r>
              <a:rPr lang="en-US" dirty="0"/>
              <a:t>GCP VPC</a:t>
            </a:r>
          </a:p>
          <a:p>
            <a:pPr lvl="1"/>
            <a:r>
              <a:rPr lang="en-US" dirty="0"/>
              <a:t>GCP Firewall Rules</a:t>
            </a:r>
          </a:p>
          <a:p>
            <a:pPr lvl="1"/>
            <a:r>
              <a:rPr lang="en-US" dirty="0"/>
              <a:t>GCP VM Instances</a:t>
            </a:r>
          </a:p>
          <a:p>
            <a:r>
              <a:rPr lang="en-US" b="1" dirty="0"/>
              <a:t>Terraform Concepts</a:t>
            </a:r>
          </a:p>
          <a:p>
            <a:pPr lvl="1"/>
            <a:r>
              <a:rPr lang="en-US" dirty="0"/>
              <a:t>Terraform Resources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custom modules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Remote Backend </a:t>
            </a:r>
            <a:r>
              <a:rPr lang="en-US" dirty="0"/>
              <a:t>using Google Cloud Storage Bucket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6B845-732B-65BE-452E-BA85D998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06" y="1785350"/>
            <a:ext cx="7989643" cy="43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0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DevOps for Terraform Configs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30121296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2123128" y="5276111"/>
            <a:ext cx="7750337" cy="190552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2114536" y="5308136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Zone:  us-central1-a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3866923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0081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Load Balancer + Domain Name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93293" y="4653578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1783529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844620" y="379214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44620" y="433390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58301" y="323424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2E333AC-03B8-846D-F9DC-6D6B57BBEBE1}"/>
              </a:ext>
            </a:extLst>
          </p:cNvPr>
          <p:cNvSpPr/>
          <p:nvPr/>
        </p:nvSpPr>
        <p:spPr>
          <a:xfrm>
            <a:off x="9823132" y="377513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198;p23">
            <a:extLst>
              <a:ext uri="{FF2B5EF4-FFF2-40B4-BE49-F238E27FC236}">
                <a16:creationId xmlns:a16="http://schemas.microsoft.com/office/drawing/2014/main" id="{8897BC9C-3BA9-DA96-A41E-58207904966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0055" y="386069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136764-882E-232F-55E5-06DB555D55E3}"/>
              </a:ext>
            </a:extLst>
          </p:cNvPr>
          <p:cNvSpPr txBox="1"/>
          <p:nvPr/>
        </p:nvSpPr>
        <p:spPr>
          <a:xfrm>
            <a:off x="9823132" y="43168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49" name="Google Shape;512;p32">
            <a:extLst>
              <a:ext uri="{FF2B5EF4-FFF2-40B4-BE49-F238E27FC236}">
                <a16:creationId xmlns:a16="http://schemas.microsoft.com/office/drawing/2014/main" id="{05017A51-448E-ABA6-A2E8-BE2234B6574E}"/>
              </a:ext>
            </a:extLst>
          </p:cNvPr>
          <p:cNvSpPr/>
          <p:nvPr/>
        </p:nvSpPr>
        <p:spPr>
          <a:xfrm>
            <a:off x="6431791" y="5236421"/>
            <a:ext cx="4476620" cy="1783529"/>
          </a:xfrm>
          <a:prstGeom prst="roundRect">
            <a:avLst>
              <a:gd name="adj" fmla="val 827"/>
            </a:avLst>
          </a:prstGeom>
          <a:solidFill>
            <a:srgbClr val="CBFFFA"/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699;p35">
            <a:extLst>
              <a:ext uri="{FF2B5EF4-FFF2-40B4-BE49-F238E27FC236}">
                <a16:creationId xmlns:a16="http://schemas.microsoft.com/office/drawing/2014/main" id="{4DC480BC-8851-D7C5-9D48-5E440A283650}"/>
              </a:ext>
            </a:extLst>
          </p:cNvPr>
          <p:cNvSpPr/>
          <p:nvPr/>
        </p:nvSpPr>
        <p:spPr>
          <a:xfrm>
            <a:off x="6537428" y="5308119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A9A711-96DC-C1E4-58AF-5C5F0FDECB36}"/>
              </a:ext>
            </a:extLst>
          </p:cNvPr>
          <p:cNvSpPr txBox="1"/>
          <p:nvPr/>
        </p:nvSpPr>
        <p:spPr>
          <a:xfrm>
            <a:off x="6593228" y="534037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53" name="Google Shape;540;p32">
            <a:extLst>
              <a:ext uri="{FF2B5EF4-FFF2-40B4-BE49-F238E27FC236}">
                <a16:creationId xmlns:a16="http://schemas.microsoft.com/office/drawing/2014/main" id="{1D0719E3-8256-FFCE-FFB5-6A17F5C6AEBA}"/>
              </a:ext>
            </a:extLst>
          </p:cNvPr>
          <p:cNvSpPr/>
          <p:nvPr/>
        </p:nvSpPr>
        <p:spPr>
          <a:xfrm>
            <a:off x="6869066" y="5897939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198;p23">
            <a:extLst>
              <a:ext uri="{FF2B5EF4-FFF2-40B4-BE49-F238E27FC236}">
                <a16:creationId xmlns:a16="http://schemas.microsoft.com/office/drawing/2014/main" id="{E9942FCB-9836-C8EA-47AB-F7A3D447BC8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989" y="598349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62791-C523-5AF1-925D-AE288067B86F}"/>
              </a:ext>
            </a:extLst>
          </p:cNvPr>
          <p:cNvSpPr txBox="1"/>
          <p:nvPr/>
        </p:nvSpPr>
        <p:spPr>
          <a:xfrm>
            <a:off x="6869066" y="64397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845560-7E18-E0BF-DB05-5FEBCD416437}"/>
              </a:ext>
            </a:extLst>
          </p:cNvPr>
          <p:cNvSpPr txBox="1"/>
          <p:nvPr/>
        </p:nvSpPr>
        <p:spPr>
          <a:xfrm>
            <a:off x="8082747" y="534004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APP2</a:t>
            </a:r>
          </a:p>
        </p:txBody>
      </p:sp>
      <p:sp>
        <p:nvSpPr>
          <p:cNvPr id="58" name="Google Shape;699;p35">
            <a:extLst>
              <a:ext uri="{FF2B5EF4-FFF2-40B4-BE49-F238E27FC236}">
                <a16:creationId xmlns:a16="http://schemas.microsoft.com/office/drawing/2014/main" id="{5198452D-DCD5-1812-75CD-1193EAC1818B}"/>
              </a:ext>
            </a:extLst>
          </p:cNvPr>
          <p:cNvSpPr/>
          <p:nvPr/>
        </p:nvSpPr>
        <p:spPr>
          <a:xfrm>
            <a:off x="9515940" y="529111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9E9537-EE99-2464-7683-01616AA6C3E5}"/>
              </a:ext>
            </a:extLst>
          </p:cNvPr>
          <p:cNvSpPr txBox="1"/>
          <p:nvPr/>
        </p:nvSpPr>
        <p:spPr>
          <a:xfrm>
            <a:off x="9567733" y="5323365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60" name="Google Shape;540;p32">
            <a:extLst>
              <a:ext uri="{FF2B5EF4-FFF2-40B4-BE49-F238E27FC236}">
                <a16:creationId xmlns:a16="http://schemas.microsoft.com/office/drawing/2014/main" id="{73632089-729B-2201-C62A-8736BA3E436E}"/>
              </a:ext>
            </a:extLst>
          </p:cNvPr>
          <p:cNvSpPr/>
          <p:nvPr/>
        </p:nvSpPr>
        <p:spPr>
          <a:xfrm>
            <a:off x="9847578" y="588093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198;p23">
            <a:extLst>
              <a:ext uri="{FF2B5EF4-FFF2-40B4-BE49-F238E27FC236}">
                <a16:creationId xmlns:a16="http://schemas.microsoft.com/office/drawing/2014/main" id="{BD8EB3F8-2334-11B1-BC3E-8DCCD5311B2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14501" y="596649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F9090-CB09-6457-082A-70D1978F9B6F}"/>
              </a:ext>
            </a:extLst>
          </p:cNvPr>
          <p:cNvSpPr txBox="1"/>
          <p:nvPr/>
        </p:nvSpPr>
        <p:spPr>
          <a:xfrm>
            <a:off x="9847578" y="642269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557CBBF-1A61-A5FF-E4F8-D2676641976A}"/>
              </a:ext>
            </a:extLst>
          </p:cNvPr>
          <p:cNvSpPr/>
          <p:nvPr/>
        </p:nvSpPr>
        <p:spPr>
          <a:xfrm>
            <a:off x="4239318" y="3533014"/>
            <a:ext cx="1528757" cy="30270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app1.stacksimplify.com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225159" y="4272371"/>
            <a:ext cx="1528757" cy="3027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err="1"/>
              <a:t>default.stacksimplify.com</a:t>
            </a:r>
            <a:endParaRPr lang="en-US" sz="1000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A5B9A14-4B27-0CF5-DC2E-78C921D0A553}"/>
              </a:ext>
            </a:extLst>
          </p:cNvPr>
          <p:cNvSpPr/>
          <p:nvPr/>
        </p:nvSpPr>
        <p:spPr>
          <a:xfrm>
            <a:off x="4224722" y="4941516"/>
            <a:ext cx="1528757" cy="3027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app2.stacksimplify.com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775E63CF-8CF0-2B01-3D04-611CC004207A}"/>
              </a:ext>
            </a:extLst>
          </p:cNvPr>
          <p:cNvCxnSpPr>
            <a:cxnSpLocks/>
            <a:stCxn id="49" idx="3"/>
            <a:endCxn id="62" idx="1"/>
          </p:cNvCxnSpPr>
          <p:nvPr/>
        </p:nvCxnSpPr>
        <p:spPr>
          <a:xfrm flipV="1">
            <a:off x="10908411" y="4980122"/>
            <a:ext cx="578907" cy="11480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>
            <a:off x="10883965" y="4022389"/>
            <a:ext cx="603353" cy="9577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F9FB6E09-53F7-D678-588C-587C43FF2C73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797321" y="3684368"/>
            <a:ext cx="441997" cy="7241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AE60E2EA-8CBF-3DCD-42C6-559D0CB1DB0D}"/>
              </a:ext>
            </a:extLst>
          </p:cNvPr>
          <p:cNvCxnSpPr>
            <a:cxnSpLocks/>
            <a:stCxn id="15" idx="3"/>
            <a:endCxn id="91" idx="1"/>
          </p:cNvCxnSpPr>
          <p:nvPr/>
        </p:nvCxnSpPr>
        <p:spPr>
          <a:xfrm>
            <a:off x="3797321" y="4408495"/>
            <a:ext cx="427401" cy="684375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AB457D5-06CE-223C-655E-D332D9F66DA4}"/>
              </a:ext>
            </a:extLst>
          </p:cNvPr>
          <p:cNvCxnSpPr>
            <a:cxnSpLocks/>
          </p:cNvCxnSpPr>
          <p:nvPr/>
        </p:nvCxnSpPr>
        <p:spPr>
          <a:xfrm>
            <a:off x="5780465" y="3684368"/>
            <a:ext cx="612423" cy="1763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797321" y="4408495"/>
            <a:ext cx="427838" cy="15230"/>
          </a:xfrm>
          <a:prstGeom prst="bentConnector3">
            <a:avLst>
              <a:gd name="adj1" fmla="val 50000"/>
            </a:avLst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F9A3BF3D-1AE6-279F-9842-AFA36B567BC6}"/>
              </a:ext>
            </a:extLst>
          </p:cNvPr>
          <p:cNvCxnSpPr>
            <a:cxnSpLocks/>
            <a:stCxn id="91" idx="3"/>
            <a:endCxn id="49" idx="1"/>
          </p:cNvCxnSpPr>
          <p:nvPr/>
        </p:nvCxnSpPr>
        <p:spPr>
          <a:xfrm>
            <a:off x="5753479" y="5092870"/>
            <a:ext cx="678312" cy="103531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786683" y="3331203"/>
            <a:ext cx="4458861" cy="2479486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921334" y="551654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59148" y="6112077"/>
            <a:ext cx="2563266" cy="307777"/>
          </a:xfrm>
          <a:prstGeom prst="rect">
            <a:avLst/>
          </a:prstGeom>
          <a:solidFill>
            <a:schemeClr val="bg1"/>
          </a:solidFill>
          <a:ln>
            <a:solidFill>
              <a:srgbClr val="389954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389954"/>
                </a:solidFill>
              </a:rPr>
              <a:t>http://app1.stacksimplify.com/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7A6044D-2621-2261-E636-F7029AAD40A9}"/>
              </a:ext>
            </a:extLst>
          </p:cNvPr>
          <p:cNvSpPr txBox="1"/>
          <p:nvPr/>
        </p:nvSpPr>
        <p:spPr>
          <a:xfrm>
            <a:off x="89315" y="6528828"/>
            <a:ext cx="2563266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7030A0"/>
                </a:solidFill>
              </a:rPr>
              <a:t>http://app2.stacksimplify.com/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6AE4412-F245-60A2-9A26-C0E0E1166A58}"/>
              </a:ext>
            </a:extLst>
          </p:cNvPr>
          <p:cNvSpPr txBox="1"/>
          <p:nvPr/>
        </p:nvSpPr>
        <p:spPr>
          <a:xfrm>
            <a:off x="80776" y="6934586"/>
            <a:ext cx="2680414" cy="3077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2060"/>
                </a:solidFill>
              </a:rPr>
              <a:t>http://</a:t>
            </a:r>
            <a:r>
              <a:rPr lang="en-US" sz="1400" b="1" err="1">
                <a:solidFill>
                  <a:srgbClr val="002060"/>
                </a:solidFill>
              </a:rPr>
              <a:t>default.stacksimplify.com</a:t>
            </a:r>
            <a:r>
              <a:rPr lang="en-US" sz="1400" b="1">
                <a:solidFill>
                  <a:srgbClr val="002060"/>
                </a:solidFill>
              </a:rPr>
              <a:t>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906983" y="3410402"/>
            <a:ext cx="1989300" cy="2060131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464717" y="521345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URL Map</a:t>
            </a:r>
          </a:p>
        </p:txBody>
      </p:sp>
    </p:spTree>
    <p:extLst>
      <p:ext uri="{BB962C8B-B14F-4D97-AF65-F5344CB8AC3E}">
        <p14:creationId xmlns:p14="http://schemas.microsoft.com/office/powerpoint/2010/main" val="131867501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2123128" y="5276111"/>
            <a:ext cx="7750337" cy="190552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2114536" y="5308136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Zone:  us-central1-a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</p:spTree>
    <p:extLst>
      <p:ext uri="{BB962C8B-B14F-4D97-AF65-F5344CB8AC3E}">
        <p14:creationId xmlns:p14="http://schemas.microsoft.com/office/powerpoint/2010/main" val="51334154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2123128" y="5276111"/>
            <a:ext cx="7750337" cy="190552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2114536" y="5308136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Zone:  us-central1-a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198;p23">
            <a:extLst>
              <a:ext uri="{FF2B5EF4-FFF2-40B4-BE49-F238E27FC236}">
                <a16:creationId xmlns:a16="http://schemas.microsoft.com/office/drawing/2014/main" id="{8C7A1CA4-BAC3-72EE-4FBF-1163BE1B5C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912" y="5899862"/>
            <a:ext cx="507592" cy="4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500157" y="6382469"/>
            <a:ext cx="723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dev-</a:t>
            </a:r>
            <a:r>
              <a:rPr lang="en-US" sz="1400" err="1"/>
              <a:t>vm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994592" cy="70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Disk</a:t>
            </a:r>
          </a:p>
          <a:p>
            <a:pPr algn="ctr"/>
            <a:r>
              <a:rPr lang="en-US" sz="1800" b="1" dirty="0"/>
              <a:t>10GB</a:t>
            </a:r>
          </a:p>
        </p:txBody>
      </p:sp>
    </p:spTree>
    <p:extLst>
      <p:ext uri="{BB962C8B-B14F-4D97-AF65-F5344CB8AC3E}">
        <p14:creationId xmlns:p14="http://schemas.microsoft.com/office/powerpoint/2010/main" val="370730006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2123128" y="5276111"/>
            <a:ext cx="7750337" cy="190552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2114536" y="5308136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Zone:  us-central1-a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198;p23">
            <a:extLst>
              <a:ext uri="{FF2B5EF4-FFF2-40B4-BE49-F238E27FC236}">
                <a16:creationId xmlns:a16="http://schemas.microsoft.com/office/drawing/2014/main" id="{8C7A1CA4-BAC3-72EE-4FBF-1163BE1B5C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912" y="5899862"/>
            <a:ext cx="507592" cy="4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500157" y="6382469"/>
            <a:ext cx="723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dev-</a:t>
            </a:r>
            <a:r>
              <a:rPr lang="en-US" sz="1400" err="1"/>
              <a:t>vm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198;p23">
            <a:extLst>
              <a:ext uri="{FF2B5EF4-FFF2-40B4-BE49-F238E27FC236}">
                <a16:creationId xmlns:a16="http://schemas.microsoft.com/office/drawing/2014/main" id="{D84CDA11-A0A9-D909-8313-C6419C97145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527" y="5899862"/>
            <a:ext cx="507592" cy="4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113B83F-21CF-7C25-44C4-3142FBE70152}"/>
              </a:ext>
            </a:extLst>
          </p:cNvPr>
          <p:cNvSpPr txBox="1"/>
          <p:nvPr/>
        </p:nvSpPr>
        <p:spPr>
          <a:xfrm>
            <a:off x="7231640" y="6382469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prod-</a:t>
            </a:r>
            <a:r>
              <a:rPr lang="en-US" sz="1400" err="1"/>
              <a:t>vm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E9CCB-9F6D-0588-EE8A-C1533A84CE09}"/>
              </a:ext>
            </a:extLst>
          </p:cNvPr>
          <p:cNvSpPr/>
          <p:nvPr/>
        </p:nvSpPr>
        <p:spPr>
          <a:xfrm>
            <a:off x="8251591" y="5886232"/>
            <a:ext cx="994592" cy="70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Disk</a:t>
            </a:r>
          </a:p>
          <a:p>
            <a:pPr algn="ctr"/>
            <a:r>
              <a:rPr lang="en-US" sz="1800" b="1" dirty="0"/>
              <a:t>10GB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994592" cy="70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Disk</a:t>
            </a:r>
          </a:p>
          <a:p>
            <a:pPr algn="ctr"/>
            <a:r>
              <a:rPr lang="en-US" sz="1800" b="1" dirty="0"/>
              <a:t>10GB</a:t>
            </a:r>
          </a:p>
        </p:txBody>
      </p:sp>
    </p:spTree>
    <p:extLst>
      <p:ext uri="{BB962C8B-B14F-4D97-AF65-F5344CB8AC3E}">
        <p14:creationId xmlns:p14="http://schemas.microsoft.com/office/powerpoint/2010/main" val="147782860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2123128" y="5276111"/>
            <a:ext cx="7750337" cy="190552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2114536" y="5308136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Zone:  us-central1-a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198;p23">
            <a:extLst>
              <a:ext uri="{FF2B5EF4-FFF2-40B4-BE49-F238E27FC236}">
                <a16:creationId xmlns:a16="http://schemas.microsoft.com/office/drawing/2014/main" id="{8C7A1CA4-BAC3-72EE-4FBF-1163BE1B5C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912" y="5899862"/>
            <a:ext cx="507592" cy="4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500157" y="6382469"/>
            <a:ext cx="723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dev-</a:t>
            </a:r>
            <a:r>
              <a:rPr lang="en-US" sz="1400" err="1"/>
              <a:t>vm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198;p23">
            <a:extLst>
              <a:ext uri="{FF2B5EF4-FFF2-40B4-BE49-F238E27FC236}">
                <a16:creationId xmlns:a16="http://schemas.microsoft.com/office/drawing/2014/main" id="{D84CDA11-A0A9-D909-8313-C6419C97145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527" y="5899862"/>
            <a:ext cx="507592" cy="4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113B83F-21CF-7C25-44C4-3142FBE70152}"/>
              </a:ext>
            </a:extLst>
          </p:cNvPr>
          <p:cNvSpPr txBox="1"/>
          <p:nvPr/>
        </p:nvSpPr>
        <p:spPr>
          <a:xfrm>
            <a:off x="7231640" y="6382469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prod-</a:t>
            </a:r>
            <a:r>
              <a:rPr lang="en-US" sz="1400" err="1"/>
              <a:t>vm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E9CCB-9F6D-0588-EE8A-C1533A84CE09}"/>
              </a:ext>
            </a:extLst>
          </p:cNvPr>
          <p:cNvSpPr/>
          <p:nvPr/>
        </p:nvSpPr>
        <p:spPr>
          <a:xfrm>
            <a:off x="8251591" y="5886232"/>
            <a:ext cx="994592" cy="702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Disk</a:t>
            </a:r>
          </a:p>
          <a:p>
            <a:pPr algn="ctr"/>
            <a:r>
              <a:rPr lang="en-US" sz="1800" b="1" dirty="0"/>
              <a:t>10GB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994592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Disk</a:t>
            </a:r>
          </a:p>
          <a:p>
            <a:pPr algn="ctr"/>
            <a:r>
              <a:rPr lang="en-US" sz="1800" b="1" dirty="0"/>
              <a:t>20GB</a:t>
            </a:r>
          </a:p>
        </p:txBody>
      </p:sp>
    </p:spTree>
    <p:extLst>
      <p:ext uri="{BB962C8B-B14F-4D97-AF65-F5344CB8AC3E}">
        <p14:creationId xmlns:p14="http://schemas.microsoft.com/office/powerpoint/2010/main" val="101908180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2123128" y="5276111"/>
            <a:ext cx="7750337" cy="190552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2114536" y="5308136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Zone:  us-central1-a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198;p23">
            <a:extLst>
              <a:ext uri="{FF2B5EF4-FFF2-40B4-BE49-F238E27FC236}">
                <a16:creationId xmlns:a16="http://schemas.microsoft.com/office/drawing/2014/main" id="{8C7A1CA4-BAC3-72EE-4FBF-1163BE1B5C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912" y="5899862"/>
            <a:ext cx="507592" cy="4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500157" y="6382469"/>
            <a:ext cx="723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dev-</a:t>
            </a:r>
            <a:r>
              <a:rPr lang="en-US" sz="1400" err="1"/>
              <a:t>vm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198;p23">
            <a:extLst>
              <a:ext uri="{FF2B5EF4-FFF2-40B4-BE49-F238E27FC236}">
                <a16:creationId xmlns:a16="http://schemas.microsoft.com/office/drawing/2014/main" id="{D84CDA11-A0A9-D909-8313-C6419C97145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527" y="5899862"/>
            <a:ext cx="507592" cy="4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113B83F-21CF-7C25-44C4-3142FBE70152}"/>
              </a:ext>
            </a:extLst>
          </p:cNvPr>
          <p:cNvSpPr txBox="1"/>
          <p:nvPr/>
        </p:nvSpPr>
        <p:spPr>
          <a:xfrm>
            <a:off x="7231640" y="6382469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prod-</a:t>
            </a:r>
            <a:r>
              <a:rPr lang="en-US" sz="1400" err="1"/>
              <a:t>vm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E9CCB-9F6D-0588-EE8A-C1533A84CE09}"/>
              </a:ext>
            </a:extLst>
          </p:cNvPr>
          <p:cNvSpPr/>
          <p:nvPr/>
        </p:nvSpPr>
        <p:spPr>
          <a:xfrm>
            <a:off x="8251591" y="5886232"/>
            <a:ext cx="994592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Disk</a:t>
            </a:r>
          </a:p>
          <a:p>
            <a:pPr algn="ctr"/>
            <a:r>
              <a:rPr lang="en-US" sz="1800" b="1" dirty="0"/>
              <a:t>20GB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994592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Disk</a:t>
            </a:r>
          </a:p>
          <a:p>
            <a:pPr algn="ctr"/>
            <a:r>
              <a:rPr lang="en-US" sz="1800" b="1" dirty="0"/>
              <a:t>20GB</a:t>
            </a:r>
          </a:p>
        </p:txBody>
      </p:sp>
    </p:spTree>
    <p:extLst>
      <p:ext uri="{BB962C8B-B14F-4D97-AF65-F5344CB8AC3E}">
        <p14:creationId xmlns:p14="http://schemas.microsoft.com/office/powerpoint/2010/main" val="14330144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+ Firewall Rules + VM Instance </a:t>
            </a:r>
            <a:r>
              <a:rPr lang="en-US" sz="2000" b="1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>
                <a:solidFill>
                  <a:srgbClr val="FFFF00"/>
                </a:solidFill>
              </a:rPr>
              <a:t>Implement DevOps Pipelines for Terraform Configs on GCP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32886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Update GCS Bucket (</a:t>
            </a:r>
            <a:r>
              <a:rPr lang="en-US" sz="2400">
                <a:solidFill>
                  <a:srgbClr val="FFFF00"/>
                </a:solidFill>
              </a:rPr>
              <a:t>your</a:t>
            </a:r>
            <a:r>
              <a:rPr lang="en-US" sz="2400">
                <a:solidFill>
                  <a:schemeClr val="bg1"/>
                </a:solidFill>
              </a:rPr>
              <a:t> bucket name) and State file prefix as </a:t>
            </a:r>
            <a:r>
              <a:rPr lang="en-US" sz="2400">
                <a:solidFill>
                  <a:srgbClr val="FFFF00"/>
                </a:solidFill>
              </a:rPr>
              <a:t>“env/dev”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32886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85571" y="418725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"dev”)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120784" y="418725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238001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238001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719375" y="59944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Update GCS Bucket (</a:t>
            </a:r>
            <a:r>
              <a:rPr lang="en-US" sz="2400">
                <a:solidFill>
                  <a:srgbClr val="FFFF00"/>
                </a:solidFill>
              </a:rPr>
              <a:t>your</a:t>
            </a:r>
            <a:r>
              <a:rPr lang="en-US" sz="2400">
                <a:solidFill>
                  <a:schemeClr val="bg1"/>
                </a:solidFill>
              </a:rPr>
              <a:t> bucket name) and State file prefix as </a:t>
            </a:r>
            <a:r>
              <a:rPr lang="en-US" sz="2400">
                <a:solidFill>
                  <a:srgbClr val="FFFF00"/>
                </a:solidFill>
              </a:rPr>
              <a:t>“env/prod”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131058" y="59944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2C79C-A306-47F5-B700-69777B95131C}"/>
              </a:ext>
            </a:extLst>
          </p:cNvPr>
          <p:cNvSpPr/>
          <p:nvPr/>
        </p:nvSpPr>
        <p:spPr>
          <a:xfrm>
            <a:off x="7719375" y="689312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”prod”)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362364-E653-4203-8A05-FF7E78B3B412}"/>
              </a:ext>
            </a:extLst>
          </p:cNvPr>
          <p:cNvSpPr/>
          <p:nvPr/>
        </p:nvSpPr>
        <p:spPr>
          <a:xfrm>
            <a:off x="6154588" y="689312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TFVARS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5FCEB6-8C52-E4C9-9996-0FB73075DCB9}"/>
              </a:ext>
            </a:extLst>
          </p:cNvPr>
          <p:cNvSpPr/>
          <p:nvPr/>
        </p:nvSpPr>
        <p:spPr>
          <a:xfrm>
            <a:off x="7719375" y="508588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Production Environment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A21C5C-A995-907D-2F4E-05E4ECA877EC}"/>
              </a:ext>
            </a:extLst>
          </p:cNvPr>
          <p:cNvSpPr/>
          <p:nvPr/>
        </p:nvSpPr>
        <p:spPr>
          <a:xfrm>
            <a:off x="6131058" y="508588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665077"/>
            <a:ext cx="8362106" cy="67354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All these TF Configs are copy from </a:t>
            </a:r>
            <a:r>
              <a:rPr lang="en-US" sz="2400">
                <a:solidFill>
                  <a:srgbClr val="FFFF00"/>
                </a:solidFill>
              </a:rPr>
              <a:t>Root Module </a:t>
            </a:r>
            <a:r>
              <a:rPr lang="en-US" sz="2400"/>
              <a:t>Demo-29 (</a:t>
            </a:r>
            <a:r>
              <a:rPr lang="en-US" sz="2400">
                <a:solidFill>
                  <a:srgbClr val="FFFF00"/>
                </a:solidFill>
              </a:rPr>
              <a:t>terraform-manifests</a:t>
            </a:r>
            <a:r>
              <a:rPr lang="en-US" sz="2400"/>
              <a:t> folder)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6F2403F-6FEE-9842-D936-1965FF73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1" y="88121"/>
            <a:ext cx="5151398" cy="7522856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145D881-7103-5F7B-6915-5991DDC4E81D}"/>
              </a:ext>
            </a:extLst>
          </p:cNvPr>
          <p:cNvSpPr/>
          <p:nvPr/>
        </p:nvSpPr>
        <p:spPr>
          <a:xfrm>
            <a:off x="211691" y="760287"/>
            <a:ext cx="2685621" cy="6760396"/>
          </a:xfrm>
          <a:prstGeom prst="roundRect">
            <a:avLst>
              <a:gd name="adj" fmla="val 9454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8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+ Firewall Rules + VM Instance </a:t>
            </a:r>
            <a:r>
              <a:rPr lang="en-US" sz="2000" b="1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>
                <a:solidFill>
                  <a:srgbClr val="FFFF00"/>
                </a:solidFill>
              </a:rPr>
              <a:t>Implement DevOps Pipelines for Terraform Configs on GCP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47584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FFF00"/>
                </a:solidFill>
              </a:rPr>
              <a:t>VM Instance Module </a:t>
            </a:r>
            <a:r>
              <a:rPr lang="en-US" sz="2400">
                <a:solidFill>
                  <a:schemeClr val="bg1"/>
                </a:solidFill>
              </a:rPr>
              <a:t>we have created in Demo-29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47584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CHILD</a:t>
            </a:r>
          </a:p>
          <a:p>
            <a:pPr algn="ctr"/>
            <a:r>
              <a:rPr lang="en-US" sz="1400"/>
              <a:t>MODULE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374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err="1">
                <a:solidFill>
                  <a:srgbClr val="FFFF00"/>
                </a:solidFill>
              </a:rPr>
              <a:t>cloudbuild.yaml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en-US" sz="2400"/>
              <a:t>contains Terraform commands with DevOps pipeline code</a:t>
            </a:r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97254" y="3374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cloudbuild</a:t>
            </a:r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665077"/>
            <a:ext cx="8362106" cy="67354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All these TF Configs are copy from </a:t>
            </a:r>
            <a:r>
              <a:rPr lang="en-US" sz="2400">
                <a:solidFill>
                  <a:srgbClr val="FFFF00"/>
                </a:solidFill>
              </a:rPr>
              <a:t>Child Module </a:t>
            </a:r>
            <a:r>
              <a:rPr lang="en-US" sz="2400"/>
              <a:t>Demo-29 (</a:t>
            </a:r>
            <a:r>
              <a:rPr lang="en-US" sz="2400">
                <a:solidFill>
                  <a:srgbClr val="FFFF00"/>
                </a:solidFill>
              </a:rPr>
              <a:t>modules</a:t>
            </a:r>
            <a:r>
              <a:rPr lang="en-US" sz="2400"/>
              <a:t> folder)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44AC6-09FE-2247-5069-A524A7669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6" y="1616645"/>
            <a:ext cx="5740400" cy="4851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03EB64-D2CC-F437-90AA-6D3FE9284415}"/>
              </a:ext>
            </a:extLst>
          </p:cNvPr>
          <p:cNvSpPr/>
          <p:nvPr/>
        </p:nvSpPr>
        <p:spPr>
          <a:xfrm>
            <a:off x="425223" y="2839974"/>
            <a:ext cx="3458408" cy="2338202"/>
          </a:xfrm>
          <a:prstGeom prst="roundRect">
            <a:avLst>
              <a:gd name="adj" fmla="val 9454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60BACA-3DE3-2E6E-76A0-36993318D86B}"/>
              </a:ext>
            </a:extLst>
          </p:cNvPr>
          <p:cNvSpPr/>
          <p:nvPr/>
        </p:nvSpPr>
        <p:spPr>
          <a:xfrm>
            <a:off x="351592" y="5635757"/>
            <a:ext cx="2432705" cy="358740"/>
          </a:xfrm>
          <a:prstGeom prst="roundRect">
            <a:avLst>
              <a:gd name="adj" fmla="val 9454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1" grpId="0" animBg="1"/>
      <p:bldP spid="5" grpId="0" animBg="1"/>
      <p:bldP spid="6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1874C"/>
                </a:solidFill>
              </a:rPr>
              <a:t>Global Application </a:t>
            </a:r>
            <a:br>
              <a:rPr lang="en-US" sz="7000" b="1">
                <a:solidFill>
                  <a:srgbClr val="31874C"/>
                </a:solidFill>
              </a:rPr>
            </a:br>
            <a:r>
              <a:rPr lang="en-US" sz="7000" b="1">
                <a:solidFill>
                  <a:srgbClr val="31874C"/>
                </a:solidFill>
              </a:rPr>
              <a:t>Load Balancer</a:t>
            </a:r>
            <a:endParaRPr lang="en-US" sz="4000" b="1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/>
              <a:t>Demo-31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66" y="230507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723922"/>
            <a:ext cx="13831614" cy="84758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Demo: </a:t>
            </a:r>
            <a:r>
              <a:rPr lang="en-US" sz="2400" b="1"/>
              <a:t>Custom VPC + Firewall Rules + Managed Instance Groups + </a:t>
            </a:r>
            <a:r>
              <a:rPr lang="en-US" sz="2400" b="1">
                <a:solidFill>
                  <a:srgbClr val="FFFF00"/>
                </a:solidFill>
              </a:rPr>
              <a:t>Global Application Load Balancer</a:t>
            </a:r>
          </a:p>
        </p:txBody>
      </p:sp>
    </p:spTree>
    <p:extLst>
      <p:ext uri="{BB962C8B-B14F-4D97-AF65-F5344CB8AC3E}">
        <p14:creationId xmlns:p14="http://schemas.microsoft.com/office/powerpoint/2010/main" val="362808820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713D51-91AF-1B36-4B3C-4D8D8AB887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615B2-4318-B1C4-C113-3E46A939A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73" y="1003610"/>
            <a:ext cx="9805887" cy="6403029"/>
          </a:xfrm>
        </p:spPr>
        <p:txBody>
          <a:bodyPr>
            <a:normAutofit lnSpcReduction="10000"/>
          </a:bodyPr>
          <a:lstStyle/>
          <a:p>
            <a:r>
              <a:rPr lang="en-US" b="1"/>
              <a:t>Global Application Load Balancer: </a:t>
            </a:r>
            <a:r>
              <a:rPr lang="en-US"/>
              <a:t>Load balances traffic </a:t>
            </a:r>
            <a:r>
              <a:rPr lang="en-US">
                <a:solidFill>
                  <a:srgbClr val="0070C0"/>
                </a:solidFill>
              </a:rPr>
              <a:t>between regions </a:t>
            </a:r>
            <a:r>
              <a:rPr lang="en-US"/>
              <a:t>(multi-region load balancing)</a:t>
            </a:r>
          </a:p>
          <a:p>
            <a:r>
              <a:rPr lang="en-US" b="1"/>
              <a:t>Load Balancers Single anycast IP Address Feature</a:t>
            </a:r>
          </a:p>
          <a:p>
            <a:pPr lvl="1"/>
            <a:r>
              <a:rPr lang="en-US"/>
              <a:t>Cross-region load balancing</a:t>
            </a:r>
          </a:p>
          <a:p>
            <a:pPr lvl="1"/>
            <a:r>
              <a:rPr lang="en-US"/>
              <a:t>Automatic </a:t>
            </a:r>
            <a:r>
              <a:rPr lang="en-US">
                <a:solidFill>
                  <a:srgbClr val="0070C0"/>
                </a:solidFill>
              </a:rPr>
              <a:t>multi-region failover </a:t>
            </a:r>
            <a:r>
              <a:rPr lang="en-US"/>
              <a:t>(sends traffic to failover backends if primary backends are unhealthy)</a:t>
            </a:r>
          </a:p>
          <a:p>
            <a:pPr lvl="1"/>
            <a:r>
              <a:rPr lang="en-US"/>
              <a:t>Directs traffic to the </a:t>
            </a:r>
            <a:r>
              <a:rPr lang="en-US">
                <a:solidFill>
                  <a:srgbClr val="0070C0"/>
                </a:solidFill>
              </a:rPr>
              <a:t>closest healthy </a:t>
            </a:r>
            <a:r>
              <a:rPr lang="en-US"/>
              <a:t>backend</a:t>
            </a:r>
          </a:p>
          <a:p>
            <a:r>
              <a:rPr lang="en-US" b="1"/>
              <a:t>Seamless Autoscaling (No config needed - Inbuilt): </a:t>
            </a:r>
          </a:p>
          <a:p>
            <a:pPr lvl="1"/>
            <a:r>
              <a:rPr lang="en-US"/>
              <a:t>can scale as </a:t>
            </a:r>
            <a:r>
              <a:rPr lang="en-US">
                <a:solidFill>
                  <a:srgbClr val="0070C0"/>
                </a:solidFill>
              </a:rPr>
              <a:t>your users and traffic grow </a:t>
            </a:r>
          </a:p>
          <a:p>
            <a:pPr lvl="1"/>
            <a:r>
              <a:rPr lang="en-US"/>
              <a:t>It can </a:t>
            </a:r>
            <a:r>
              <a:rPr lang="en-US">
                <a:solidFill>
                  <a:srgbClr val="0070C0"/>
                </a:solidFill>
              </a:rPr>
              <a:t>divert</a:t>
            </a:r>
            <a:r>
              <a:rPr lang="en-US"/>
              <a:t> traffic to other regions in the world that can take traffic (if one region is </a:t>
            </a:r>
            <a:r>
              <a:rPr lang="en-US">
                <a:solidFill>
                  <a:srgbClr val="0070C0"/>
                </a:solidFill>
              </a:rPr>
              <a:t>overloaded</a:t>
            </a:r>
            <a:r>
              <a:rPr lang="en-US"/>
              <a:t>)</a:t>
            </a:r>
          </a:p>
          <a:p>
            <a:pPr lvl="1"/>
            <a:r>
              <a:rPr lang="en-US"/>
              <a:t> Autoscaling </a:t>
            </a:r>
            <a:r>
              <a:rPr lang="en-US">
                <a:solidFill>
                  <a:srgbClr val="0070C0"/>
                </a:solidFill>
              </a:rPr>
              <a:t>does not require pre-warming</a:t>
            </a:r>
            <a:r>
              <a:rPr lang="en-US"/>
              <a:t>: you can scale from zero to full traffic in a </a:t>
            </a:r>
            <a:r>
              <a:rPr lang="en-US">
                <a:solidFill>
                  <a:srgbClr val="0070C0"/>
                </a:solidFill>
              </a:rPr>
              <a:t>matter of seconds</a:t>
            </a:r>
            <a:r>
              <a:rPr lang="en-US"/>
              <a:t>.</a:t>
            </a:r>
          </a:p>
          <a:p>
            <a:pPr lvl="1"/>
            <a:r>
              <a:rPr lang="en-US"/>
              <a:t>In short, it is a </a:t>
            </a:r>
            <a:r>
              <a:rPr lang="en-US">
                <a:solidFill>
                  <a:srgbClr val="0070C0"/>
                </a:solidFill>
              </a:rPr>
              <a:t>FULLY MANAGED SERVICE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4B93EC-69D4-2B8A-D8D0-A910FC9C7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93" y="-26311"/>
            <a:ext cx="12618720" cy="1188851"/>
          </a:xfrm>
        </p:spPr>
        <p:txBody>
          <a:bodyPr/>
          <a:lstStyle/>
          <a:p>
            <a:pPr algn="l"/>
            <a:r>
              <a:rPr lang="en-US"/>
              <a:t>GCP Global Application Load Balancer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5DB39-F060-5BB3-9758-EBD496BD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38" y="1370428"/>
            <a:ext cx="4026747" cy="56626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776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0081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Global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678010" y="541505"/>
            <a:ext cx="1192240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17" y="45254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994957" y="888448"/>
            <a:ext cx="11338330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988390" y="880112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5892800" y="979521"/>
            <a:ext cx="7286376" cy="657522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6409467" y="1063687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896" y="107430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6173109" y="2118951"/>
            <a:ext cx="6681072" cy="23383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6156062" y="2106782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278821" y="2389631"/>
            <a:ext cx="4971142" cy="1964145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25001" y="238073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2580444" y="3566783"/>
            <a:ext cx="1859349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442" y="3678709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954" y="53461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207780" y="1017400"/>
            <a:ext cx="1218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  <a:p>
            <a:pPr algn="ctr"/>
            <a:r>
              <a:rPr lang="en-US" sz="1600" b="1">
                <a:solidFill>
                  <a:srgbClr val="0070C0"/>
                </a:solidFill>
              </a:rPr>
              <a:t>from</a:t>
            </a:r>
          </a:p>
          <a:p>
            <a:pPr algn="ctr"/>
            <a:r>
              <a:rPr lang="en-US" sz="1600" b="1">
                <a:solidFill>
                  <a:srgbClr val="0070C0"/>
                </a:solidFill>
              </a:rPr>
              <a:t>us-central1 or nearest regions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2331183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3404597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2428563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3035786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398755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720367" y="3975043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96067" y="4639737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17463" y="510658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07672" y="4593931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8" idx="0"/>
          </p:cNvCxnSpPr>
          <p:nvPr/>
        </p:nvCxnSpPr>
        <p:spPr>
          <a:xfrm>
            <a:off x="12618396" y="3313255"/>
            <a:ext cx="1461286" cy="128067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92139" y="2985895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416728" y="1041695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378781" y="1133751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39259" y="1143216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384427" y="1599557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228200" y="1610312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292859" y="1143216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2152986" y="1619777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2673424"/>
            <a:ext cx="4476620" cy="1553135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2745123"/>
            <a:ext cx="1277423" cy="1386684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269609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844620" y="315206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23762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44620" y="36938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7889384" y="2996926"/>
            <a:ext cx="1551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</a:t>
            </a:r>
          </a:p>
          <a:p>
            <a:pPr algn="ctr"/>
            <a:r>
              <a:rPr lang="en-US" sz="1800" b="1">
                <a:solidFill>
                  <a:srgbClr val="C00000"/>
                </a:solidFill>
              </a:rPr>
              <a:t>US-CENTRAL1 </a:t>
            </a:r>
          </a:p>
          <a:p>
            <a:pPr algn="ctr"/>
            <a:r>
              <a:rPr lang="en-US" sz="1800" b="1">
                <a:solidFill>
                  <a:srgbClr val="C00000"/>
                </a:solidFill>
              </a:rPr>
              <a:t>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2728117"/>
            <a:ext cx="1277423" cy="1386684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267908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2E333AC-03B8-846D-F9DC-6D6B57BBEBE1}"/>
              </a:ext>
            </a:extLst>
          </p:cNvPr>
          <p:cNvSpPr/>
          <p:nvPr/>
        </p:nvSpPr>
        <p:spPr>
          <a:xfrm>
            <a:off x="9823132" y="313505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198;p23">
            <a:extLst>
              <a:ext uri="{FF2B5EF4-FFF2-40B4-BE49-F238E27FC236}">
                <a16:creationId xmlns:a16="http://schemas.microsoft.com/office/drawing/2014/main" id="{8897BC9C-3BA9-DA96-A41E-58207904966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0055" y="322061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136764-882E-232F-55E5-06DB555D55E3}"/>
              </a:ext>
            </a:extLst>
          </p:cNvPr>
          <p:cNvSpPr txBox="1"/>
          <p:nvPr/>
        </p:nvSpPr>
        <p:spPr>
          <a:xfrm>
            <a:off x="9823132" y="367681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 flipV="1">
            <a:off x="10883965" y="3313255"/>
            <a:ext cx="603353" cy="13673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2219662" y="3331203"/>
            <a:ext cx="2613956" cy="1687878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737192" y="4441829"/>
            <a:ext cx="1651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Global Application</a:t>
            </a:r>
          </a:p>
          <a:p>
            <a:pPr algn="ctr"/>
            <a:r>
              <a:rPr lang="en-US" sz="1500" b="1"/>
              <a:t>Load Balancer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914447" y="2559843"/>
            <a:ext cx="114646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http://LB-IP/</a:t>
            </a:r>
          </a:p>
        </p:txBody>
      </p:sp>
      <p:sp>
        <p:nvSpPr>
          <p:cNvPr id="121" name="Google Shape;1256;p47">
            <a:extLst>
              <a:ext uri="{FF2B5EF4-FFF2-40B4-BE49-F238E27FC236}">
                <a16:creationId xmlns:a16="http://schemas.microsoft.com/office/drawing/2014/main" id="{9364960F-7671-FD45-FCE7-17436ED77D66}"/>
              </a:ext>
            </a:extLst>
          </p:cNvPr>
          <p:cNvSpPr/>
          <p:nvPr/>
        </p:nvSpPr>
        <p:spPr>
          <a:xfrm>
            <a:off x="6190156" y="5012576"/>
            <a:ext cx="6681072" cy="23383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A9B438-5FFD-3EFE-BEC3-CFA742AAE769}"/>
              </a:ext>
            </a:extLst>
          </p:cNvPr>
          <p:cNvSpPr txBox="1"/>
          <p:nvPr/>
        </p:nvSpPr>
        <p:spPr>
          <a:xfrm>
            <a:off x="6154868" y="5000407"/>
            <a:ext cx="1751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asia-south1</a:t>
            </a:r>
          </a:p>
        </p:txBody>
      </p:sp>
      <p:sp>
        <p:nvSpPr>
          <p:cNvPr id="125" name="Google Shape;702;p35">
            <a:extLst>
              <a:ext uri="{FF2B5EF4-FFF2-40B4-BE49-F238E27FC236}">
                <a16:creationId xmlns:a16="http://schemas.microsoft.com/office/drawing/2014/main" id="{56A1D222-1796-1390-5DC8-CA7B1254FD76}"/>
              </a:ext>
            </a:extLst>
          </p:cNvPr>
          <p:cNvSpPr/>
          <p:nvPr/>
        </p:nvSpPr>
        <p:spPr>
          <a:xfrm>
            <a:off x="6295868" y="5283256"/>
            <a:ext cx="4971142" cy="1964145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582098A-6686-79C5-DAD5-6AB36319AEE4}"/>
              </a:ext>
            </a:extLst>
          </p:cNvPr>
          <p:cNvSpPr txBox="1"/>
          <p:nvPr/>
        </p:nvSpPr>
        <p:spPr>
          <a:xfrm>
            <a:off x="6178922" y="5274364"/>
            <a:ext cx="24149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asia-south1 -subnet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C6F9563-C0A6-7021-6D75-59B31795AB88}"/>
              </a:ext>
            </a:extLst>
          </p:cNvPr>
          <p:cNvSpPr/>
          <p:nvPr/>
        </p:nvSpPr>
        <p:spPr>
          <a:xfrm>
            <a:off x="11504365" y="5224808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Google Shape;291;p25">
            <a:extLst>
              <a:ext uri="{FF2B5EF4-FFF2-40B4-BE49-F238E27FC236}">
                <a16:creationId xmlns:a16="http://schemas.microsoft.com/office/drawing/2014/main" id="{E3BE77C4-A151-C267-1C33-E317DDA8990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23047" y="6298222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301;p25">
            <a:extLst>
              <a:ext uri="{FF2B5EF4-FFF2-40B4-BE49-F238E27FC236}">
                <a16:creationId xmlns:a16="http://schemas.microsoft.com/office/drawing/2014/main" id="{03219356-6D48-5609-1D1A-526D207A212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78906" y="5322188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B4914B47-4C1C-1C72-59EF-E13C92CCC5D8}"/>
              </a:ext>
            </a:extLst>
          </p:cNvPr>
          <p:cNvSpPr txBox="1"/>
          <p:nvPr/>
        </p:nvSpPr>
        <p:spPr>
          <a:xfrm>
            <a:off x="11613303" y="5929411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C26F55-2CA9-EB36-6C1F-BED64DA28639}"/>
              </a:ext>
            </a:extLst>
          </p:cNvPr>
          <p:cNvSpPr txBox="1"/>
          <p:nvPr/>
        </p:nvSpPr>
        <p:spPr>
          <a:xfrm>
            <a:off x="11478267" y="6881175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sp>
        <p:nvSpPr>
          <p:cNvPr id="135" name="Google Shape;512;p32">
            <a:extLst>
              <a:ext uri="{FF2B5EF4-FFF2-40B4-BE49-F238E27FC236}">
                <a16:creationId xmlns:a16="http://schemas.microsoft.com/office/drawing/2014/main" id="{E2803D36-1286-EB03-F5BF-CBA15FDE89A1}"/>
              </a:ext>
            </a:extLst>
          </p:cNvPr>
          <p:cNvSpPr/>
          <p:nvPr/>
        </p:nvSpPr>
        <p:spPr>
          <a:xfrm>
            <a:off x="6424392" y="5567049"/>
            <a:ext cx="4476620" cy="1553135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699;p35">
            <a:extLst>
              <a:ext uri="{FF2B5EF4-FFF2-40B4-BE49-F238E27FC236}">
                <a16:creationId xmlns:a16="http://schemas.microsoft.com/office/drawing/2014/main" id="{3C2EE4C5-F6A4-DDBF-21EB-19791354F047}"/>
              </a:ext>
            </a:extLst>
          </p:cNvPr>
          <p:cNvSpPr/>
          <p:nvPr/>
        </p:nvSpPr>
        <p:spPr>
          <a:xfrm>
            <a:off x="6530029" y="5638748"/>
            <a:ext cx="1277423" cy="1386684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F5F0020-9235-1395-57E9-5C7AAD7E2026}"/>
              </a:ext>
            </a:extLst>
          </p:cNvPr>
          <p:cNvSpPr txBox="1"/>
          <p:nvPr/>
        </p:nvSpPr>
        <p:spPr>
          <a:xfrm>
            <a:off x="6571147" y="5589719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asia-south1-a</a:t>
            </a:r>
          </a:p>
        </p:txBody>
      </p:sp>
      <p:sp>
        <p:nvSpPr>
          <p:cNvPr id="139" name="Google Shape;540;p32">
            <a:extLst>
              <a:ext uri="{FF2B5EF4-FFF2-40B4-BE49-F238E27FC236}">
                <a16:creationId xmlns:a16="http://schemas.microsoft.com/office/drawing/2014/main" id="{6F544060-9075-19ED-2D57-188FBB925535}"/>
              </a:ext>
            </a:extLst>
          </p:cNvPr>
          <p:cNvSpPr/>
          <p:nvPr/>
        </p:nvSpPr>
        <p:spPr>
          <a:xfrm>
            <a:off x="6861667" y="6045687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98;p23">
            <a:extLst>
              <a:ext uri="{FF2B5EF4-FFF2-40B4-BE49-F238E27FC236}">
                <a16:creationId xmlns:a16="http://schemas.microsoft.com/office/drawing/2014/main" id="{CE0DA1B7-2596-505A-579A-0C083A59072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28590" y="613124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46D1748-CE1F-5209-A551-C6AB83F1DC13}"/>
              </a:ext>
            </a:extLst>
          </p:cNvPr>
          <p:cNvSpPr txBox="1"/>
          <p:nvPr/>
        </p:nvSpPr>
        <p:spPr>
          <a:xfrm>
            <a:off x="6861667" y="658744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374E70E-E553-3FA5-C406-C1715865B650}"/>
              </a:ext>
            </a:extLst>
          </p:cNvPr>
          <p:cNvSpPr txBox="1"/>
          <p:nvPr/>
        </p:nvSpPr>
        <p:spPr>
          <a:xfrm>
            <a:off x="7894077" y="5893238"/>
            <a:ext cx="1493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</a:t>
            </a:r>
          </a:p>
          <a:p>
            <a:pPr algn="ctr"/>
            <a:r>
              <a:rPr lang="en-US" sz="1800" b="1">
                <a:solidFill>
                  <a:srgbClr val="C00000"/>
                </a:solidFill>
              </a:rPr>
              <a:t>ASIA-SOUTH1</a:t>
            </a:r>
          </a:p>
          <a:p>
            <a:pPr algn="ctr"/>
            <a:r>
              <a:rPr lang="en-US" sz="1800" b="1">
                <a:solidFill>
                  <a:srgbClr val="C00000"/>
                </a:solidFill>
              </a:rPr>
              <a:t>APP1</a:t>
            </a:r>
          </a:p>
        </p:txBody>
      </p:sp>
      <p:sp>
        <p:nvSpPr>
          <p:cNvPr id="145" name="Google Shape;699;p35">
            <a:extLst>
              <a:ext uri="{FF2B5EF4-FFF2-40B4-BE49-F238E27FC236}">
                <a16:creationId xmlns:a16="http://schemas.microsoft.com/office/drawing/2014/main" id="{32AD7D3F-7573-BC11-5F93-664679A15ED9}"/>
              </a:ext>
            </a:extLst>
          </p:cNvPr>
          <p:cNvSpPr/>
          <p:nvPr/>
        </p:nvSpPr>
        <p:spPr>
          <a:xfrm>
            <a:off x="9508541" y="5621742"/>
            <a:ext cx="1277423" cy="1386684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5C33976-5041-9F9A-112E-16A795616FD7}"/>
              </a:ext>
            </a:extLst>
          </p:cNvPr>
          <p:cNvSpPr txBox="1"/>
          <p:nvPr/>
        </p:nvSpPr>
        <p:spPr>
          <a:xfrm>
            <a:off x="9545652" y="5572713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asia-south1-b</a:t>
            </a:r>
          </a:p>
        </p:txBody>
      </p:sp>
      <p:sp>
        <p:nvSpPr>
          <p:cNvPr id="147" name="Google Shape;540;p32">
            <a:extLst>
              <a:ext uri="{FF2B5EF4-FFF2-40B4-BE49-F238E27FC236}">
                <a16:creationId xmlns:a16="http://schemas.microsoft.com/office/drawing/2014/main" id="{E7C41AA4-1EC7-7761-5903-B4F7DC77BE21}"/>
              </a:ext>
            </a:extLst>
          </p:cNvPr>
          <p:cNvSpPr/>
          <p:nvPr/>
        </p:nvSpPr>
        <p:spPr>
          <a:xfrm>
            <a:off x="9840179" y="602868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98;p23">
            <a:extLst>
              <a:ext uri="{FF2B5EF4-FFF2-40B4-BE49-F238E27FC236}">
                <a16:creationId xmlns:a16="http://schemas.microsoft.com/office/drawing/2014/main" id="{E12C5795-8387-5F07-6B6E-A3ADDF5F26D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07102" y="611424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FB7D8ED9-AFC9-F0F4-2D89-87A79DCDD242}"/>
              </a:ext>
            </a:extLst>
          </p:cNvPr>
          <p:cNvSpPr txBox="1"/>
          <p:nvPr/>
        </p:nvSpPr>
        <p:spPr>
          <a:xfrm>
            <a:off x="9840179" y="657044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08E4A6E-46A2-F69E-7A3F-A8A0601F2ADB}"/>
              </a:ext>
            </a:extLst>
          </p:cNvPr>
          <p:cNvCxnSpPr>
            <a:cxnSpLocks/>
            <a:stCxn id="135" idx="3"/>
            <a:endCxn id="128" idx="1"/>
          </p:cNvCxnSpPr>
          <p:nvPr/>
        </p:nvCxnSpPr>
        <p:spPr>
          <a:xfrm flipV="1">
            <a:off x="10901012" y="6206880"/>
            <a:ext cx="603353" cy="13673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002C2FDB-C254-DB9E-56E9-886D45456D8A}"/>
              </a:ext>
            </a:extLst>
          </p:cNvPr>
          <p:cNvCxnSpPr>
            <a:cxnSpLocks/>
            <a:stCxn id="128" idx="3"/>
            <a:endCxn id="78" idx="2"/>
          </p:cNvCxnSpPr>
          <p:nvPr/>
        </p:nvCxnSpPr>
        <p:spPr>
          <a:xfrm flipV="1">
            <a:off x="12635443" y="5414358"/>
            <a:ext cx="1444239" cy="792522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A068D6DC-891F-51BA-9B48-7A2C7F800BA4}"/>
              </a:ext>
            </a:extLst>
          </p:cNvPr>
          <p:cNvSpPr txBox="1"/>
          <p:nvPr/>
        </p:nvSpPr>
        <p:spPr>
          <a:xfrm>
            <a:off x="12837168" y="6226607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33B6C2B0-7CCD-98E7-C8CF-11657ABE19AF}"/>
              </a:ext>
            </a:extLst>
          </p:cNvPr>
          <p:cNvSpPr/>
          <p:nvPr/>
        </p:nvSpPr>
        <p:spPr>
          <a:xfrm>
            <a:off x="96549" y="558520"/>
            <a:ext cx="1455099" cy="1769846"/>
          </a:xfrm>
          <a:prstGeom prst="roundRect">
            <a:avLst>
              <a:gd name="adj" fmla="val 1206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65962DE7-FA06-F8DB-D215-11B324768FB0}"/>
              </a:ext>
            </a:extLst>
          </p:cNvPr>
          <p:cNvCxnSpPr>
            <a:cxnSpLocks/>
            <a:stCxn id="159" idx="2"/>
          </p:cNvCxnSpPr>
          <p:nvPr/>
        </p:nvCxnSpPr>
        <p:spPr>
          <a:xfrm rot="16200000" flipH="1">
            <a:off x="676549" y="2475915"/>
            <a:ext cx="1690662" cy="139556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1FC2B027-B168-EBD1-AE5C-E54BB0386DBC}"/>
              </a:ext>
            </a:extLst>
          </p:cNvPr>
          <p:cNvCxnSpPr>
            <a:endCxn id="19" idx="1"/>
          </p:cNvCxnSpPr>
          <p:nvPr/>
        </p:nvCxnSpPr>
        <p:spPr>
          <a:xfrm flipV="1">
            <a:off x="4771742" y="3288112"/>
            <a:ext cx="1401367" cy="887030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Graphic 164" descr="User with solid fill">
            <a:extLst>
              <a:ext uri="{FF2B5EF4-FFF2-40B4-BE49-F238E27FC236}">
                <a16:creationId xmlns:a16="http://schemas.microsoft.com/office/drawing/2014/main" id="{62C07B00-2A5E-F738-B6B6-81FB3AAD1C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1203" y="5935929"/>
            <a:ext cx="599341" cy="59934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A5A5881-67BC-E2DE-5352-D59A5A801A93}"/>
              </a:ext>
            </a:extLst>
          </p:cNvPr>
          <p:cNvSpPr txBox="1"/>
          <p:nvPr/>
        </p:nvSpPr>
        <p:spPr>
          <a:xfrm flipH="1">
            <a:off x="204029" y="6418717"/>
            <a:ext cx="1218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55C29"/>
                </a:solidFill>
              </a:rPr>
              <a:t>Users</a:t>
            </a:r>
          </a:p>
          <a:p>
            <a:pPr algn="ctr"/>
            <a:r>
              <a:rPr lang="en-US" sz="1600" b="1">
                <a:solidFill>
                  <a:srgbClr val="F55C29"/>
                </a:solidFill>
              </a:rPr>
              <a:t>from</a:t>
            </a:r>
          </a:p>
          <a:p>
            <a:pPr algn="ctr"/>
            <a:r>
              <a:rPr lang="en-US" sz="1600" b="1">
                <a:solidFill>
                  <a:srgbClr val="F55C29"/>
                </a:solidFill>
              </a:rPr>
              <a:t>asia-south1  or nearest regions</a:t>
            </a: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78E54ED1-CB88-5520-ABB2-A24E4328E575}"/>
              </a:ext>
            </a:extLst>
          </p:cNvPr>
          <p:cNvSpPr/>
          <p:nvPr/>
        </p:nvSpPr>
        <p:spPr>
          <a:xfrm>
            <a:off x="92798" y="5959837"/>
            <a:ext cx="1455099" cy="1769846"/>
          </a:xfrm>
          <a:prstGeom prst="roundRect">
            <a:avLst>
              <a:gd name="adj" fmla="val 12069"/>
            </a:avLst>
          </a:prstGeom>
          <a:noFill/>
          <a:ln>
            <a:solidFill>
              <a:srgbClr val="F55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55C29"/>
              </a:solidFill>
            </a:endParaRP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9D865F39-04CC-939B-B9A8-03782B862A62}"/>
              </a:ext>
            </a:extLst>
          </p:cNvPr>
          <p:cNvCxnSpPr>
            <a:cxnSpLocks/>
            <a:stCxn id="167" idx="0"/>
          </p:cNvCxnSpPr>
          <p:nvPr/>
        </p:nvCxnSpPr>
        <p:spPr>
          <a:xfrm rot="5400000" flipH="1" flipV="1">
            <a:off x="677837" y="4440314"/>
            <a:ext cx="1662034" cy="1377012"/>
          </a:xfrm>
          <a:prstGeom prst="bentConnector2">
            <a:avLst/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39DD5048-7438-ADB8-CA69-944277F8A51B}"/>
              </a:ext>
            </a:extLst>
          </p:cNvPr>
          <p:cNvSpPr txBox="1"/>
          <p:nvPr/>
        </p:nvSpPr>
        <p:spPr>
          <a:xfrm>
            <a:off x="902966" y="5518130"/>
            <a:ext cx="1146468" cy="307777"/>
          </a:xfrm>
          <a:prstGeom prst="rect">
            <a:avLst/>
          </a:prstGeom>
          <a:solidFill>
            <a:schemeClr val="bg1"/>
          </a:solidFill>
          <a:ln>
            <a:solidFill>
              <a:srgbClr val="F55C29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F55C29"/>
                </a:solidFill>
              </a:rPr>
              <a:t>http://LB-IP/</a:t>
            </a:r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6A07E0E9-9AD1-E3BE-9B20-079A4C72CD02}"/>
              </a:ext>
            </a:extLst>
          </p:cNvPr>
          <p:cNvCxnSpPr>
            <a:cxnSpLocks/>
          </p:cNvCxnSpPr>
          <p:nvPr/>
        </p:nvCxnSpPr>
        <p:spPr>
          <a:xfrm>
            <a:off x="4833618" y="4375860"/>
            <a:ext cx="1356538" cy="2006595"/>
          </a:xfrm>
          <a:prstGeom prst="bentConnector3">
            <a:avLst>
              <a:gd name="adj1" fmla="val 47534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23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/>
      <p:bldP spid="12" grpId="0" animBg="1"/>
      <p:bldP spid="13" grpId="0"/>
      <p:bldP spid="19" grpId="0" animBg="1"/>
      <p:bldP spid="21" grpId="0"/>
      <p:bldP spid="27" grpId="0" animBg="1"/>
      <p:bldP spid="28" grpId="0"/>
      <p:bldP spid="52" grpId="0" animBg="1"/>
      <p:bldP spid="15" grpId="0" animBg="1"/>
      <p:bldP spid="73" grpId="0"/>
      <p:bldP spid="62" grpId="0" animBg="1"/>
      <p:bldP spid="65" grpId="0"/>
      <p:bldP spid="67" grpId="0"/>
      <p:bldP spid="7" grpId="0"/>
      <p:bldP spid="77" grpId="0"/>
      <p:bldP spid="78" grpId="0" animBg="1"/>
      <p:bldP spid="90" grpId="0"/>
      <p:bldP spid="93" grpId="0" animBg="1"/>
      <p:bldP spid="96" grpId="0"/>
      <p:bldP spid="97" grpId="0"/>
      <p:bldP spid="99" grpId="0"/>
      <p:bldP spid="9" grpId="0" animBg="1"/>
      <p:bldP spid="14" grpId="0" animBg="1"/>
      <p:bldP spid="26" grpId="0"/>
      <p:bldP spid="30" grpId="0" animBg="1"/>
      <p:bldP spid="36" grpId="0"/>
      <p:bldP spid="38" grpId="0"/>
      <p:bldP spid="39" grpId="0" animBg="1"/>
      <p:bldP spid="40" grpId="0"/>
      <p:bldP spid="42" grpId="0" animBg="1"/>
      <p:bldP spid="46" grpId="0"/>
      <p:bldP spid="143" grpId="0" animBg="1"/>
      <p:bldP spid="144" grpId="0"/>
      <p:bldP spid="149" grpId="0" animBg="1"/>
      <p:bldP spid="121" grpId="0" animBg="1"/>
      <p:bldP spid="123" grpId="0"/>
      <p:bldP spid="125" grpId="0" animBg="1"/>
      <p:bldP spid="126" grpId="0"/>
      <p:bldP spid="128" grpId="0" animBg="1"/>
      <p:bldP spid="133" grpId="0"/>
      <p:bldP spid="134" grpId="0"/>
      <p:bldP spid="135" grpId="0" animBg="1"/>
      <p:bldP spid="136" grpId="0" animBg="1"/>
      <p:bldP spid="137" grpId="0"/>
      <p:bldP spid="139" grpId="0" animBg="1"/>
      <p:bldP spid="141" grpId="0"/>
      <p:bldP spid="142" grpId="0"/>
      <p:bldP spid="145" grpId="0" animBg="1"/>
      <p:bldP spid="146" grpId="0"/>
      <p:bldP spid="147" grpId="0" animBg="1"/>
      <p:bldP spid="152" grpId="0"/>
      <p:bldP spid="157" grpId="0"/>
      <p:bldP spid="159" grpId="0" animBg="1"/>
      <p:bldP spid="166" grpId="0"/>
      <p:bldP spid="167" grpId="0" animBg="1"/>
      <p:bldP spid="17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0081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Load Balancer + Header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93293" y="4653578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1783529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844620" y="379214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44620" y="433390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58301" y="323424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2E333AC-03B8-846D-F9DC-6D6B57BBEBE1}"/>
              </a:ext>
            </a:extLst>
          </p:cNvPr>
          <p:cNvSpPr/>
          <p:nvPr/>
        </p:nvSpPr>
        <p:spPr>
          <a:xfrm>
            <a:off x="9823132" y="377513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198;p23">
            <a:extLst>
              <a:ext uri="{FF2B5EF4-FFF2-40B4-BE49-F238E27FC236}">
                <a16:creationId xmlns:a16="http://schemas.microsoft.com/office/drawing/2014/main" id="{8897BC9C-3BA9-DA96-A41E-58207904966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0055" y="386069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136764-882E-232F-55E5-06DB555D55E3}"/>
              </a:ext>
            </a:extLst>
          </p:cNvPr>
          <p:cNvSpPr txBox="1"/>
          <p:nvPr/>
        </p:nvSpPr>
        <p:spPr>
          <a:xfrm>
            <a:off x="9823132" y="43168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49" name="Google Shape;512;p32">
            <a:extLst>
              <a:ext uri="{FF2B5EF4-FFF2-40B4-BE49-F238E27FC236}">
                <a16:creationId xmlns:a16="http://schemas.microsoft.com/office/drawing/2014/main" id="{05017A51-448E-ABA6-A2E8-BE2234B6574E}"/>
              </a:ext>
            </a:extLst>
          </p:cNvPr>
          <p:cNvSpPr/>
          <p:nvPr/>
        </p:nvSpPr>
        <p:spPr>
          <a:xfrm>
            <a:off x="6431791" y="5236421"/>
            <a:ext cx="4476620" cy="1783529"/>
          </a:xfrm>
          <a:prstGeom prst="roundRect">
            <a:avLst>
              <a:gd name="adj" fmla="val 827"/>
            </a:avLst>
          </a:prstGeom>
          <a:solidFill>
            <a:srgbClr val="CBFFFA"/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699;p35">
            <a:extLst>
              <a:ext uri="{FF2B5EF4-FFF2-40B4-BE49-F238E27FC236}">
                <a16:creationId xmlns:a16="http://schemas.microsoft.com/office/drawing/2014/main" id="{4DC480BC-8851-D7C5-9D48-5E440A283650}"/>
              </a:ext>
            </a:extLst>
          </p:cNvPr>
          <p:cNvSpPr/>
          <p:nvPr/>
        </p:nvSpPr>
        <p:spPr>
          <a:xfrm>
            <a:off x="6537428" y="5308119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A9A711-96DC-C1E4-58AF-5C5F0FDECB36}"/>
              </a:ext>
            </a:extLst>
          </p:cNvPr>
          <p:cNvSpPr txBox="1"/>
          <p:nvPr/>
        </p:nvSpPr>
        <p:spPr>
          <a:xfrm>
            <a:off x="6593228" y="534037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53" name="Google Shape;540;p32">
            <a:extLst>
              <a:ext uri="{FF2B5EF4-FFF2-40B4-BE49-F238E27FC236}">
                <a16:creationId xmlns:a16="http://schemas.microsoft.com/office/drawing/2014/main" id="{1D0719E3-8256-FFCE-FFB5-6A17F5C6AEBA}"/>
              </a:ext>
            </a:extLst>
          </p:cNvPr>
          <p:cNvSpPr/>
          <p:nvPr/>
        </p:nvSpPr>
        <p:spPr>
          <a:xfrm>
            <a:off x="6869066" y="5897939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" name="Google Shape;198;p23">
            <a:extLst>
              <a:ext uri="{FF2B5EF4-FFF2-40B4-BE49-F238E27FC236}">
                <a16:creationId xmlns:a16="http://schemas.microsoft.com/office/drawing/2014/main" id="{E9942FCB-9836-C8EA-47AB-F7A3D447BC8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35989" y="598349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762791-C523-5AF1-925D-AE288067B86F}"/>
              </a:ext>
            </a:extLst>
          </p:cNvPr>
          <p:cNvSpPr txBox="1"/>
          <p:nvPr/>
        </p:nvSpPr>
        <p:spPr>
          <a:xfrm>
            <a:off x="6869066" y="643970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C845560-7E18-E0BF-DB05-5FEBCD416437}"/>
              </a:ext>
            </a:extLst>
          </p:cNvPr>
          <p:cNvSpPr txBox="1"/>
          <p:nvPr/>
        </p:nvSpPr>
        <p:spPr>
          <a:xfrm>
            <a:off x="8082747" y="534004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APP2</a:t>
            </a:r>
          </a:p>
        </p:txBody>
      </p:sp>
      <p:sp>
        <p:nvSpPr>
          <p:cNvPr id="58" name="Google Shape;699;p35">
            <a:extLst>
              <a:ext uri="{FF2B5EF4-FFF2-40B4-BE49-F238E27FC236}">
                <a16:creationId xmlns:a16="http://schemas.microsoft.com/office/drawing/2014/main" id="{5198452D-DCD5-1812-75CD-1193EAC1818B}"/>
              </a:ext>
            </a:extLst>
          </p:cNvPr>
          <p:cNvSpPr/>
          <p:nvPr/>
        </p:nvSpPr>
        <p:spPr>
          <a:xfrm>
            <a:off x="9515940" y="529111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9E9537-EE99-2464-7683-01616AA6C3E5}"/>
              </a:ext>
            </a:extLst>
          </p:cNvPr>
          <p:cNvSpPr txBox="1"/>
          <p:nvPr/>
        </p:nvSpPr>
        <p:spPr>
          <a:xfrm>
            <a:off x="9567733" y="5323365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60" name="Google Shape;540;p32">
            <a:extLst>
              <a:ext uri="{FF2B5EF4-FFF2-40B4-BE49-F238E27FC236}">
                <a16:creationId xmlns:a16="http://schemas.microsoft.com/office/drawing/2014/main" id="{73632089-729B-2201-C62A-8736BA3E436E}"/>
              </a:ext>
            </a:extLst>
          </p:cNvPr>
          <p:cNvSpPr/>
          <p:nvPr/>
        </p:nvSpPr>
        <p:spPr>
          <a:xfrm>
            <a:off x="9847578" y="588093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198;p23">
            <a:extLst>
              <a:ext uri="{FF2B5EF4-FFF2-40B4-BE49-F238E27FC236}">
                <a16:creationId xmlns:a16="http://schemas.microsoft.com/office/drawing/2014/main" id="{BD8EB3F8-2334-11B1-BC3E-8DCCD5311B2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14501" y="596649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5EF9090-CB09-6457-082A-70D1978F9B6F}"/>
              </a:ext>
            </a:extLst>
          </p:cNvPr>
          <p:cNvSpPr txBox="1"/>
          <p:nvPr/>
        </p:nvSpPr>
        <p:spPr>
          <a:xfrm>
            <a:off x="9847578" y="642269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557CBBF-1A61-A5FF-E4F8-D2676641976A}"/>
              </a:ext>
            </a:extLst>
          </p:cNvPr>
          <p:cNvSpPr/>
          <p:nvPr/>
        </p:nvSpPr>
        <p:spPr>
          <a:xfrm>
            <a:off x="4239318" y="3533014"/>
            <a:ext cx="1528757" cy="30270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err="1"/>
              <a:t>appname</a:t>
            </a:r>
            <a:r>
              <a:rPr lang="en-US" sz="1300"/>
              <a:t>: myapp1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225159" y="4272371"/>
            <a:ext cx="1528757" cy="3027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Default (Any header)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A5B9A14-4B27-0CF5-DC2E-78C921D0A553}"/>
              </a:ext>
            </a:extLst>
          </p:cNvPr>
          <p:cNvSpPr/>
          <p:nvPr/>
        </p:nvSpPr>
        <p:spPr>
          <a:xfrm>
            <a:off x="4224722" y="4941516"/>
            <a:ext cx="1528757" cy="3027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err="1"/>
              <a:t>appname</a:t>
            </a:r>
            <a:r>
              <a:rPr lang="en-US" sz="1300"/>
              <a:t>: myapp2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775E63CF-8CF0-2B01-3D04-611CC004207A}"/>
              </a:ext>
            </a:extLst>
          </p:cNvPr>
          <p:cNvCxnSpPr>
            <a:cxnSpLocks/>
            <a:stCxn id="49" idx="3"/>
            <a:endCxn id="62" idx="1"/>
          </p:cNvCxnSpPr>
          <p:nvPr/>
        </p:nvCxnSpPr>
        <p:spPr>
          <a:xfrm flipV="1">
            <a:off x="10908411" y="4980122"/>
            <a:ext cx="578907" cy="11480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>
            <a:off x="10883965" y="4022389"/>
            <a:ext cx="603353" cy="95773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F9FB6E09-53F7-D678-588C-587C43FF2C73}"/>
              </a:ext>
            </a:extLst>
          </p:cNvPr>
          <p:cNvCxnSpPr>
            <a:cxnSpLocks/>
            <a:stCxn id="15" idx="3"/>
            <a:endCxn id="70" idx="1"/>
          </p:cNvCxnSpPr>
          <p:nvPr/>
        </p:nvCxnSpPr>
        <p:spPr>
          <a:xfrm flipV="1">
            <a:off x="3797321" y="3684368"/>
            <a:ext cx="441997" cy="7241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AE60E2EA-8CBF-3DCD-42C6-559D0CB1DB0D}"/>
              </a:ext>
            </a:extLst>
          </p:cNvPr>
          <p:cNvCxnSpPr>
            <a:cxnSpLocks/>
            <a:stCxn id="15" idx="3"/>
            <a:endCxn id="91" idx="1"/>
          </p:cNvCxnSpPr>
          <p:nvPr/>
        </p:nvCxnSpPr>
        <p:spPr>
          <a:xfrm>
            <a:off x="3797321" y="4408495"/>
            <a:ext cx="427401" cy="684375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3AB457D5-06CE-223C-655E-D332D9F66DA4}"/>
              </a:ext>
            </a:extLst>
          </p:cNvPr>
          <p:cNvCxnSpPr>
            <a:cxnSpLocks/>
          </p:cNvCxnSpPr>
          <p:nvPr/>
        </p:nvCxnSpPr>
        <p:spPr>
          <a:xfrm>
            <a:off x="5780465" y="3684368"/>
            <a:ext cx="612423" cy="176327"/>
          </a:xfrm>
          <a:prstGeom prst="bentConnector3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797321" y="4408495"/>
            <a:ext cx="427838" cy="15230"/>
          </a:xfrm>
          <a:prstGeom prst="bentConnector3">
            <a:avLst>
              <a:gd name="adj1" fmla="val 50000"/>
            </a:avLst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F9A3BF3D-1AE6-279F-9842-AFA36B567BC6}"/>
              </a:ext>
            </a:extLst>
          </p:cNvPr>
          <p:cNvCxnSpPr>
            <a:cxnSpLocks/>
            <a:stCxn id="91" idx="3"/>
            <a:endCxn id="49" idx="1"/>
          </p:cNvCxnSpPr>
          <p:nvPr/>
        </p:nvCxnSpPr>
        <p:spPr>
          <a:xfrm>
            <a:off x="5753479" y="5092870"/>
            <a:ext cx="678312" cy="1035316"/>
          </a:xfrm>
          <a:prstGeom prst="bentConnector3">
            <a:avLst>
              <a:gd name="adj1" fmla="val 50000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786683" y="3331203"/>
            <a:ext cx="4458861" cy="2479486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921334" y="551654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59148" y="6112077"/>
            <a:ext cx="3325398" cy="307777"/>
          </a:xfrm>
          <a:prstGeom prst="rect">
            <a:avLst/>
          </a:prstGeom>
          <a:solidFill>
            <a:schemeClr val="bg1"/>
          </a:solidFill>
          <a:ln>
            <a:solidFill>
              <a:srgbClr val="389954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389954"/>
                </a:solidFill>
              </a:rPr>
              <a:t>http://LB-IP/  + Header </a:t>
            </a:r>
            <a:r>
              <a:rPr lang="en-US" sz="1400" b="1" err="1">
                <a:solidFill>
                  <a:srgbClr val="389954"/>
                </a:solidFill>
              </a:rPr>
              <a:t>appname</a:t>
            </a:r>
            <a:r>
              <a:rPr lang="en-US" sz="1400" b="1">
                <a:solidFill>
                  <a:srgbClr val="389954"/>
                </a:solidFill>
              </a:rPr>
              <a:t>: myapp1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7A6044D-2621-2261-E636-F7029AAD40A9}"/>
              </a:ext>
            </a:extLst>
          </p:cNvPr>
          <p:cNvSpPr txBox="1"/>
          <p:nvPr/>
        </p:nvSpPr>
        <p:spPr>
          <a:xfrm>
            <a:off x="89315" y="6528828"/>
            <a:ext cx="4119397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2060"/>
                </a:solidFill>
              </a:rPr>
              <a:t>http://LB-IP/  + Header </a:t>
            </a:r>
            <a:r>
              <a:rPr lang="en-US" sz="1400" b="1" err="1">
                <a:solidFill>
                  <a:srgbClr val="002060"/>
                </a:solidFill>
              </a:rPr>
              <a:t>appname</a:t>
            </a:r>
            <a:r>
              <a:rPr lang="en-US" sz="1400" b="1">
                <a:solidFill>
                  <a:srgbClr val="002060"/>
                </a:solidFill>
              </a:rPr>
              <a:t>: myapp3, any value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6AE4412-F245-60A2-9A26-C0E0E1166A58}"/>
              </a:ext>
            </a:extLst>
          </p:cNvPr>
          <p:cNvSpPr txBox="1"/>
          <p:nvPr/>
        </p:nvSpPr>
        <p:spPr>
          <a:xfrm>
            <a:off x="80776" y="6934586"/>
            <a:ext cx="332539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7030A0"/>
                </a:solidFill>
              </a:rPr>
              <a:t>http://LB-IP/  + Header </a:t>
            </a:r>
            <a:r>
              <a:rPr lang="en-US" sz="1400" b="1" err="1">
                <a:solidFill>
                  <a:srgbClr val="7030A0"/>
                </a:solidFill>
              </a:rPr>
              <a:t>appname</a:t>
            </a:r>
            <a:r>
              <a:rPr lang="en-US" sz="1400" b="1">
                <a:solidFill>
                  <a:srgbClr val="7030A0"/>
                </a:solidFill>
              </a:rPr>
              <a:t>: myapp2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906983" y="3410402"/>
            <a:ext cx="1989300" cy="2060131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464717" y="5213459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URL Map</a:t>
            </a:r>
          </a:p>
        </p:txBody>
      </p:sp>
    </p:spTree>
    <p:extLst>
      <p:ext uri="{BB962C8B-B14F-4D97-AF65-F5344CB8AC3E}">
        <p14:creationId xmlns:p14="http://schemas.microsoft.com/office/powerpoint/2010/main" val="34612905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771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+ Firewall Rules + Managed Instance Groups + </a:t>
            </a:r>
            <a:r>
              <a:rPr lang="en-US" sz="2000" b="1">
                <a:solidFill>
                  <a:srgbClr val="FFFF00"/>
                </a:solidFill>
              </a:rPr>
              <a:t>Global Application Load Balancer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30140" y="158112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Define GCP</a:t>
            </a:r>
            <a:r>
              <a:rPr lang="en-US" sz="2400">
                <a:solidFill>
                  <a:srgbClr val="FFFF00"/>
                </a:solidFill>
              </a:rPr>
              <a:t> Region-2 </a:t>
            </a:r>
            <a:r>
              <a:rPr lang="en-US" sz="2400">
                <a:solidFill>
                  <a:schemeClr val="bg1"/>
                </a:solidFill>
              </a:rPr>
              <a:t>variable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and update in </a:t>
            </a:r>
            <a:r>
              <a:rPr lang="en-US" sz="2400" err="1">
                <a:solidFill>
                  <a:srgbClr val="FFFF00"/>
                </a:solidFill>
              </a:rPr>
              <a:t>terraform.tfvars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41823" y="158112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C2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30140" y="247975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Region-2</a:t>
            </a:r>
            <a:r>
              <a:rPr lang="en-US" sz="2400">
                <a:solidFill>
                  <a:schemeClr val="bg1"/>
                </a:solidFill>
              </a:rPr>
              <a:t> Subnet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65353" y="247975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663944" y="337838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Region-2</a:t>
            </a:r>
            <a:r>
              <a:rPr lang="en-US" sz="2400">
                <a:solidFill>
                  <a:schemeClr val="bg1"/>
                </a:solidFill>
              </a:rPr>
              <a:t> Zones data source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075627" y="337839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C5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2C79C-A306-47F5-B700-69777B95131C}"/>
              </a:ext>
            </a:extLst>
          </p:cNvPr>
          <p:cNvSpPr/>
          <p:nvPr/>
        </p:nvSpPr>
        <p:spPr>
          <a:xfrm>
            <a:off x="7663944" y="427702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Region-2</a:t>
            </a:r>
            <a:r>
              <a:rPr lang="en-US" sz="2400">
                <a:solidFill>
                  <a:schemeClr val="bg1"/>
                </a:solidFill>
              </a:rPr>
              <a:t> Instance Template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362364-E653-4203-8A05-FF7E78B3B412}"/>
              </a:ext>
            </a:extLst>
          </p:cNvPr>
          <p:cNvSpPr/>
          <p:nvPr/>
        </p:nvSpPr>
        <p:spPr>
          <a:xfrm>
            <a:off x="6099157" y="427702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C6-01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AE3D32B-2B93-F98B-F487-DF29D68BA936}"/>
              </a:ext>
            </a:extLst>
          </p:cNvPr>
          <p:cNvSpPr/>
          <p:nvPr/>
        </p:nvSpPr>
        <p:spPr>
          <a:xfrm>
            <a:off x="7687474" y="523140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Region-2</a:t>
            </a:r>
            <a:r>
              <a:rPr lang="en-US" sz="2400">
                <a:solidFill>
                  <a:schemeClr val="bg1"/>
                </a:solidFill>
              </a:rPr>
              <a:t> MIG Health Check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110478-F0EE-B7D5-8CE3-46B67BEBD7B4}"/>
              </a:ext>
            </a:extLst>
          </p:cNvPr>
          <p:cNvSpPr/>
          <p:nvPr/>
        </p:nvSpPr>
        <p:spPr>
          <a:xfrm>
            <a:off x="6099157" y="523141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9478F2-C3ED-DE5F-E482-422F259BDCAD}"/>
              </a:ext>
            </a:extLst>
          </p:cNvPr>
          <p:cNvSpPr/>
          <p:nvPr/>
        </p:nvSpPr>
        <p:spPr>
          <a:xfrm>
            <a:off x="7687474" y="61300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Create </a:t>
            </a:r>
            <a:r>
              <a:rPr lang="en-US" sz="2400">
                <a:solidFill>
                  <a:srgbClr val="FFFF00"/>
                </a:solidFill>
              </a:rPr>
              <a:t>Region-2</a:t>
            </a:r>
            <a:r>
              <a:rPr lang="en-US" sz="2400"/>
              <a:t> MIG</a:t>
            </a:r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BF0654-CFEF-3C19-7D3B-983D32084DD0}"/>
              </a:ext>
            </a:extLst>
          </p:cNvPr>
          <p:cNvSpPr/>
          <p:nvPr/>
        </p:nvSpPr>
        <p:spPr>
          <a:xfrm>
            <a:off x="6122687" y="61300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C6-03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591CC9-2BED-3A1F-6DAD-04EB43E5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5" y="148993"/>
            <a:ext cx="4735013" cy="727019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909F5C-7A6D-D1E8-BEC4-899DA6AC7FB9}"/>
              </a:ext>
            </a:extLst>
          </p:cNvPr>
          <p:cNvSpPr/>
          <p:nvPr/>
        </p:nvSpPr>
        <p:spPr>
          <a:xfrm>
            <a:off x="425223" y="1451125"/>
            <a:ext cx="4280592" cy="5968058"/>
          </a:xfrm>
          <a:prstGeom prst="roundRect">
            <a:avLst>
              <a:gd name="adj" fmla="val 320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6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9" grpId="0" animBg="1"/>
      <p:bldP spid="10" grpId="0" animBg="1"/>
      <p:bldP spid="13" grpId="0" animBg="1"/>
      <p:bldP spid="14" grpId="0" animBg="1"/>
      <p:bldP spid="3" grpId="0" animBg="1"/>
      <p:bldP spid="5" grpId="0" animBg="1"/>
      <p:bldP spid="6" grpId="0" animBg="1"/>
      <p:bldP spid="1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771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+ Firewall Rules + Managed Instance Groups + </a:t>
            </a:r>
            <a:r>
              <a:rPr lang="en-US" sz="2000" b="1">
                <a:solidFill>
                  <a:srgbClr val="FFFF00"/>
                </a:solidFill>
              </a:rPr>
              <a:t>Global Application Load Balancer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30140" y="158112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Region-2</a:t>
            </a:r>
            <a:r>
              <a:rPr lang="en-US" sz="2400">
                <a:solidFill>
                  <a:schemeClr val="bg1"/>
                </a:solidFill>
              </a:rPr>
              <a:t> Autoscaling resource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41823" y="158112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C6-04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30140" y="247975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Region-2</a:t>
            </a:r>
            <a:r>
              <a:rPr lang="en-US" sz="2400">
                <a:solidFill>
                  <a:schemeClr val="bg1"/>
                </a:solidFill>
              </a:rPr>
              <a:t> MIG outputs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65353" y="247975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C6-05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663944" y="337838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Global Static IP Address </a:t>
            </a:r>
            <a:r>
              <a:rPr lang="en-US" sz="2400">
                <a:solidFill>
                  <a:schemeClr val="bg1"/>
                </a:solidFill>
              </a:rPr>
              <a:t>for Load Balancer Forwarding Rule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075627" y="337839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2C79C-A306-47F5-B700-69777B95131C}"/>
              </a:ext>
            </a:extLst>
          </p:cNvPr>
          <p:cNvSpPr/>
          <p:nvPr/>
        </p:nvSpPr>
        <p:spPr>
          <a:xfrm>
            <a:off x="7663944" y="427702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Global Health Check </a:t>
            </a:r>
            <a:r>
              <a:rPr lang="en-US" sz="2400">
                <a:solidFill>
                  <a:schemeClr val="bg1"/>
                </a:solidFill>
              </a:rPr>
              <a:t>for Load Balancer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362364-E653-4203-8A05-FF7E78B3B412}"/>
              </a:ext>
            </a:extLst>
          </p:cNvPr>
          <p:cNvSpPr/>
          <p:nvPr/>
        </p:nvSpPr>
        <p:spPr>
          <a:xfrm>
            <a:off x="6099157" y="427702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C7-01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AE3D32B-2B93-F98B-F487-DF29D68BA936}"/>
              </a:ext>
            </a:extLst>
          </p:cNvPr>
          <p:cNvSpPr/>
          <p:nvPr/>
        </p:nvSpPr>
        <p:spPr>
          <a:xfrm>
            <a:off x="7687474" y="523140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Global Backend service </a:t>
            </a:r>
            <a:r>
              <a:rPr lang="en-US" sz="2400">
                <a:solidFill>
                  <a:schemeClr val="bg1"/>
                </a:solidFill>
              </a:rPr>
              <a:t>for load balancer with two regional backends in it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110478-F0EE-B7D5-8CE3-46B67BEBD7B4}"/>
              </a:ext>
            </a:extLst>
          </p:cNvPr>
          <p:cNvSpPr/>
          <p:nvPr/>
        </p:nvSpPr>
        <p:spPr>
          <a:xfrm>
            <a:off x="6099157" y="523141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C7-01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9478F2-C3ED-DE5F-E482-422F259BDCAD}"/>
              </a:ext>
            </a:extLst>
          </p:cNvPr>
          <p:cNvSpPr/>
          <p:nvPr/>
        </p:nvSpPr>
        <p:spPr>
          <a:xfrm>
            <a:off x="7687474" y="61300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Create </a:t>
            </a:r>
            <a:r>
              <a:rPr lang="en-US" sz="2400">
                <a:solidFill>
                  <a:srgbClr val="FFFF00"/>
                </a:solidFill>
              </a:rPr>
              <a:t>Global URL Map</a:t>
            </a:r>
            <a:r>
              <a:rPr lang="en-US" sz="2400">
                <a:solidFill>
                  <a:schemeClr val="bg1"/>
                </a:solidFill>
              </a:rPr>
              <a:t> for Load Balancer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BF0654-CFEF-3C19-7D3B-983D32084DD0}"/>
              </a:ext>
            </a:extLst>
          </p:cNvPr>
          <p:cNvSpPr/>
          <p:nvPr/>
        </p:nvSpPr>
        <p:spPr>
          <a:xfrm>
            <a:off x="6122687" y="61300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C7-01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591CC9-2BED-3A1F-6DAD-04EB43E5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5" y="148993"/>
            <a:ext cx="4735013" cy="727019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909F5C-7A6D-D1E8-BEC4-899DA6AC7FB9}"/>
              </a:ext>
            </a:extLst>
          </p:cNvPr>
          <p:cNvSpPr/>
          <p:nvPr/>
        </p:nvSpPr>
        <p:spPr>
          <a:xfrm>
            <a:off x="425223" y="1451125"/>
            <a:ext cx="4280592" cy="5968058"/>
          </a:xfrm>
          <a:prstGeom prst="roundRect">
            <a:avLst>
              <a:gd name="adj" fmla="val 320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8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9" grpId="0" animBg="1"/>
      <p:bldP spid="10" grpId="0" animBg="1"/>
      <p:bldP spid="13" grpId="0" animBg="1"/>
      <p:bldP spid="14" grpId="0" animBg="1"/>
      <p:bldP spid="3" grpId="0" animBg="1"/>
      <p:bldP spid="5" grpId="0" animBg="1"/>
      <p:bldP spid="6" grpId="0" animBg="1"/>
      <p:bldP spid="11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771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+ Firewall Rules + Managed Instance Groups + </a:t>
            </a:r>
            <a:r>
              <a:rPr lang="en-US" sz="2000" b="1">
                <a:solidFill>
                  <a:srgbClr val="FFFF00"/>
                </a:solidFill>
              </a:rPr>
              <a:t>Global Application Load Balancer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30140" y="158112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Global HTTP Proxy </a:t>
            </a:r>
            <a:r>
              <a:rPr lang="en-US" sz="2400">
                <a:solidFill>
                  <a:schemeClr val="bg1"/>
                </a:solidFill>
              </a:rPr>
              <a:t>for Load Balancer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41823" y="158112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C7-01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30140" y="247975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Global Forwarding Rule </a:t>
            </a:r>
            <a:r>
              <a:rPr lang="en-US" sz="2400">
                <a:solidFill>
                  <a:schemeClr val="bg1"/>
                </a:solidFill>
              </a:rPr>
              <a:t>for Load Balancer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65353" y="247975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C7-01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663944" y="337838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Load Balancer Outputs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075627" y="337839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2C79C-A306-47F5-B700-69777B95131C}"/>
              </a:ext>
            </a:extLst>
          </p:cNvPr>
          <p:cNvSpPr/>
          <p:nvPr/>
        </p:nvSpPr>
        <p:spPr>
          <a:xfrm>
            <a:off x="7663944" y="427702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Region-2 </a:t>
            </a:r>
            <a:r>
              <a:rPr lang="en-US" sz="2400">
                <a:solidFill>
                  <a:schemeClr val="bg1"/>
                </a:solidFill>
              </a:rPr>
              <a:t>Cloud Router and Cloud NAT</a:t>
            </a:r>
            <a:endParaRPr lang="en-IN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362364-E653-4203-8A05-FF7E78B3B412}"/>
              </a:ext>
            </a:extLst>
          </p:cNvPr>
          <p:cNvSpPr/>
          <p:nvPr/>
        </p:nvSpPr>
        <p:spPr>
          <a:xfrm>
            <a:off x="6099157" y="427702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591CC9-2BED-3A1F-6DAD-04EB43E5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5" y="148993"/>
            <a:ext cx="4735013" cy="727019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909F5C-7A6D-D1E8-BEC4-899DA6AC7FB9}"/>
              </a:ext>
            </a:extLst>
          </p:cNvPr>
          <p:cNvSpPr/>
          <p:nvPr/>
        </p:nvSpPr>
        <p:spPr>
          <a:xfrm>
            <a:off x="425223" y="1451125"/>
            <a:ext cx="4280592" cy="5968058"/>
          </a:xfrm>
          <a:prstGeom prst="roundRect">
            <a:avLst>
              <a:gd name="adj" fmla="val 320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2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3F97C4-2B45-3D8F-433E-FCFA7C97ED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17DCFA-C3A5-91C4-DF76-88FDBCA7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2037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ANYTHING AFTER THIS SLIDE IS </a:t>
            </a:r>
            <a:r>
              <a:rPr lang="en-US" dirty="0">
                <a:solidFill>
                  <a:srgbClr val="0070C0"/>
                </a:solidFill>
              </a:rPr>
              <a:t>NON-LIVE SLIDES</a:t>
            </a:r>
          </a:p>
        </p:txBody>
      </p:sp>
    </p:spTree>
    <p:extLst>
      <p:ext uri="{BB962C8B-B14F-4D97-AF65-F5344CB8AC3E}">
        <p14:creationId xmlns:p14="http://schemas.microsoft.com/office/powerpoint/2010/main" val="181848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E00E01-F359-6956-346A-F9B3B8037B83}"/>
              </a:ext>
            </a:extLst>
          </p:cNvPr>
          <p:cNvSpPr/>
          <p:nvPr/>
        </p:nvSpPr>
        <p:spPr>
          <a:xfrm>
            <a:off x="10225668" y="630238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GCP 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0243C7-EF10-4A88-8EAF-C1526493507C}"/>
              </a:ext>
            </a:extLst>
          </p:cNvPr>
          <p:cNvSpPr/>
          <p:nvPr/>
        </p:nvSpPr>
        <p:spPr>
          <a:xfrm>
            <a:off x="11140973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Managed Instance Groups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49D2B0-B032-DB8C-7361-D70B9C4EE2DA}"/>
              </a:ext>
            </a:extLst>
          </p:cNvPr>
          <p:cNvSpPr/>
          <p:nvPr/>
        </p:nvSpPr>
        <p:spPr>
          <a:xfrm>
            <a:off x="11140973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Regional Application Load Balancer HTTP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0AE241-C145-7EA4-2208-F4C247DE5D40}"/>
              </a:ext>
            </a:extLst>
          </p:cNvPr>
          <p:cNvSpPr/>
          <p:nvPr/>
        </p:nvSpPr>
        <p:spPr>
          <a:xfrm>
            <a:off x="11140972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MIG Private IP with Cloud NAT and Cloud Router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06DADD-7AE9-CDBE-D931-B14687360423}"/>
              </a:ext>
            </a:extLst>
          </p:cNvPr>
          <p:cNvSpPr/>
          <p:nvPr/>
        </p:nvSpPr>
        <p:spPr>
          <a:xfrm>
            <a:off x="11140974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MIG Update Policy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CCCFA5E-2C9C-CDDB-4AF4-9923094E7CF6}"/>
              </a:ext>
            </a:extLst>
          </p:cNvPr>
          <p:cNvSpPr/>
          <p:nvPr/>
        </p:nvSpPr>
        <p:spPr>
          <a:xfrm>
            <a:off x="11140973" y="411840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Certificate Manager with self-signed SSL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E9B9340-40E5-1233-D107-657269400297}"/>
              </a:ext>
            </a:extLst>
          </p:cNvPr>
          <p:cNvSpPr/>
          <p:nvPr/>
        </p:nvSpPr>
        <p:spPr>
          <a:xfrm>
            <a:off x="11140973" y="480628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Cloud Domains and Cloud DNS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C39DC65-FBFE-EEA5-9786-99F2EE839223}"/>
              </a:ext>
            </a:extLst>
          </p:cNvPr>
          <p:cNvSpPr/>
          <p:nvPr/>
        </p:nvSpPr>
        <p:spPr>
          <a:xfrm>
            <a:off x="11140972" y="551418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Cloud DNS + Prod grade SSL with Certificate Manager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30AEA55-9FED-E02C-9527-B7C9211BAA38}"/>
              </a:ext>
            </a:extLst>
          </p:cNvPr>
          <p:cNvSpPr/>
          <p:nvPr/>
        </p:nvSpPr>
        <p:spPr>
          <a:xfrm>
            <a:off x="11140973" y="623038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ALB Context Path Routing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9B0164F-DB23-0CD7-5A5C-ECEB77C3A75F}"/>
              </a:ext>
            </a:extLst>
          </p:cNvPr>
          <p:cNvSpPr/>
          <p:nvPr/>
        </p:nvSpPr>
        <p:spPr>
          <a:xfrm>
            <a:off x="11140972" y="698289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ALB Domain Name based Routing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Terraform Fundamentals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CLI Install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Commands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Language Basics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115611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Meta-Argument Provider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115610" y="414089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Input Variables &amp; </a:t>
            </a:r>
          </a:p>
          <a:p>
            <a:pPr algn="ctr"/>
            <a:r>
              <a:rPr lang="en-US"/>
              <a:t>Output Values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115610" y="48287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Meta-Argument count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115609" y="553667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Data sources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115610" y="625287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Meta-Argument </a:t>
            </a:r>
            <a:r>
              <a:rPr lang="en-US" err="1"/>
              <a:t>for_each</a:t>
            </a:r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9D6B4D-047D-174D-229A-9C5C7ABC391A}"/>
              </a:ext>
            </a:extLst>
          </p:cNvPr>
          <p:cNvSpPr/>
          <p:nvPr/>
        </p:nvSpPr>
        <p:spPr>
          <a:xfrm>
            <a:off x="115609" y="698289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Local Values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rgbClr val="FFFF00"/>
                </a:solidFill>
              </a:rPr>
              <a:t>30+</a:t>
            </a:r>
          </a:p>
          <a:p>
            <a:pPr algn="ctr"/>
            <a:r>
              <a:rPr lang="en-US" sz="4000" b="1"/>
              <a:t>Real-World Demos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7E4934D-2C2D-B48E-E4B9-C648CB9B45A7}"/>
              </a:ext>
            </a:extLst>
          </p:cNvPr>
          <p:cNvSpPr/>
          <p:nvPr/>
        </p:nvSpPr>
        <p:spPr>
          <a:xfrm>
            <a:off x="4593018" y="3639922"/>
            <a:ext cx="5339256" cy="1188851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Incremental approach to build complex infra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/>
              <a:t>Terraform on Google Cloud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664014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72910" y="414089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5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64013" y="482877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6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64012" y="55366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7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59918" y="624654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8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77D84E1-07A2-5CC7-1F99-2A931FAF509F}"/>
              </a:ext>
            </a:extLst>
          </p:cNvPr>
          <p:cNvSpPr/>
          <p:nvPr/>
        </p:nvSpPr>
        <p:spPr>
          <a:xfrm>
            <a:off x="3645803" y="69891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9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8B5AA0C-3059-FBAE-38EF-57E8057E6F7F}"/>
              </a:ext>
            </a:extLst>
          </p:cNvPr>
          <p:cNvSpPr/>
          <p:nvPr/>
        </p:nvSpPr>
        <p:spPr>
          <a:xfrm>
            <a:off x="10246426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10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5B2CB0-7B36-5DD2-D86D-9D3D182173A2}"/>
              </a:ext>
            </a:extLst>
          </p:cNvPr>
          <p:cNvSpPr/>
          <p:nvPr/>
        </p:nvSpPr>
        <p:spPr>
          <a:xfrm>
            <a:off x="10246425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11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5B364A5-0393-C40F-15F1-5730C789DC22}"/>
              </a:ext>
            </a:extLst>
          </p:cNvPr>
          <p:cNvSpPr/>
          <p:nvPr/>
        </p:nvSpPr>
        <p:spPr>
          <a:xfrm>
            <a:off x="10257575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12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879DABA-DA9E-77A0-4CDA-E202E856CA7B}"/>
              </a:ext>
            </a:extLst>
          </p:cNvPr>
          <p:cNvSpPr/>
          <p:nvPr/>
        </p:nvSpPr>
        <p:spPr>
          <a:xfrm>
            <a:off x="10242331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BF12CDB-AC41-00D8-999B-629D62570CA2}"/>
              </a:ext>
            </a:extLst>
          </p:cNvPr>
          <p:cNvSpPr/>
          <p:nvPr/>
        </p:nvSpPr>
        <p:spPr>
          <a:xfrm>
            <a:off x="10251227" y="414089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14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0EA2C1D-8F41-96F4-072A-CFD169A2E9EE}"/>
              </a:ext>
            </a:extLst>
          </p:cNvPr>
          <p:cNvSpPr/>
          <p:nvPr/>
        </p:nvSpPr>
        <p:spPr>
          <a:xfrm>
            <a:off x="10242330" y="482877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15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34C9B65-0ABF-3A66-0443-4D87CE9FF61F}"/>
              </a:ext>
            </a:extLst>
          </p:cNvPr>
          <p:cNvSpPr/>
          <p:nvPr/>
        </p:nvSpPr>
        <p:spPr>
          <a:xfrm>
            <a:off x="10242329" y="55366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16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6F2D486-9C8B-83FC-A188-4BDB0757D069}"/>
              </a:ext>
            </a:extLst>
          </p:cNvPr>
          <p:cNvSpPr/>
          <p:nvPr/>
        </p:nvSpPr>
        <p:spPr>
          <a:xfrm>
            <a:off x="10238235" y="624654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17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19332F85-DD62-51B1-106C-CB6C5C79925B}"/>
              </a:ext>
            </a:extLst>
          </p:cNvPr>
          <p:cNvSpPr/>
          <p:nvPr/>
        </p:nvSpPr>
        <p:spPr>
          <a:xfrm>
            <a:off x="10224120" y="69891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18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9256C46-92D4-1F0F-421E-384FBDF51227}"/>
              </a:ext>
            </a:extLst>
          </p:cNvPr>
          <p:cNvSpPr/>
          <p:nvPr/>
        </p:nvSpPr>
        <p:spPr>
          <a:xfrm>
            <a:off x="4633645" y="5301417"/>
            <a:ext cx="5339255" cy="237570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</p:spTree>
    <p:extLst>
      <p:ext uri="{BB962C8B-B14F-4D97-AF65-F5344CB8AC3E}">
        <p14:creationId xmlns:p14="http://schemas.microsoft.com/office/powerpoint/2010/main" val="6096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3" grpId="0" animBg="1"/>
      <p:bldP spid="44" grpId="0" animBg="1"/>
      <p:bldP spid="46" grpId="0" animBg="1"/>
      <p:bldP spid="45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6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Cloud Logging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83432" y="5004272"/>
            <a:ext cx="1933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593228" y="3792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50850" y="4335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69708" y="645650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7909087" y="5706838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Update</a:t>
            </a:r>
          </a:p>
          <a:p>
            <a:pPr algn="ctr"/>
            <a:r>
              <a:rPr lang="en-US" b="1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225159" y="4272371"/>
            <a:ext cx="1528757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 flipV="1">
            <a:off x="10883965" y="4980122"/>
            <a:ext cx="603353" cy="10907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>
              <a:gd name="adj1" fmla="val 6151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797321" y="4408495"/>
            <a:ext cx="427838" cy="1523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826920" y="3792141"/>
            <a:ext cx="425524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888639" y="5894551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109272" y="5161139"/>
            <a:ext cx="121770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https://LB-IP/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906983" y="4102255"/>
            <a:ext cx="1989300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526028" y="457094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96646" y="3312978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6705277" y="4677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6705277" y="5270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r>
              <a:rPr lang="en-US" sz="1600"/>
              <a:t> for Nginx</a:t>
            </a: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9572983" y="3802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1298" y="3888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9830605" y="4346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9685032" y="4688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9685032" y="5281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r>
              <a:rPr lang="en-US" sz="1600"/>
              <a:t> for Nginx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7481981" y="1366162"/>
            <a:ext cx="2203051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7653411" y="1474358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6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13723" y="1582414"/>
            <a:ext cx="821490" cy="649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endCxn id="47" idx="2"/>
          </p:cNvCxnSpPr>
          <p:nvPr/>
        </p:nvCxnSpPr>
        <p:spPr>
          <a:xfrm rot="5400000" flipH="1" flipV="1">
            <a:off x="6758608" y="3372294"/>
            <a:ext cx="2800480" cy="849317"/>
          </a:xfrm>
          <a:prstGeom prst="bentConnector3">
            <a:avLst>
              <a:gd name="adj1" fmla="val -17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8891753" y="2383462"/>
            <a:ext cx="681231" cy="2860219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970565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3901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953568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Certificate </a:t>
            </a:r>
          </a:p>
          <a:p>
            <a:pPr algn="ctr"/>
            <a:r>
              <a:rPr lang="en-US" sz="1400" b="1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995269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Self-signed SSL</a:t>
            </a:r>
          </a:p>
        </p:txBody>
      </p:sp>
    </p:spTree>
    <p:extLst>
      <p:ext uri="{BB962C8B-B14F-4D97-AF65-F5344CB8AC3E}">
        <p14:creationId xmlns:p14="http://schemas.microsoft.com/office/powerpoint/2010/main" val="1524331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Cloud Logging + Cloud Monitoring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2344882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11842367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11547950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11120571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300641" y="2767620"/>
            <a:ext cx="4971142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45544" y="2776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959238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9236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487" y="4151128"/>
            <a:ext cx="599341" cy="599341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95088" y="4464458"/>
            <a:ext cx="1364148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80037" y="4680527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3998050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5071464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4095430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470265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5654417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459383" y="41187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870226" y="3620181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91622" y="4087025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81831" y="3574375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7" idx="2"/>
          </p:cNvCxnSpPr>
          <p:nvPr/>
        </p:nvCxnSpPr>
        <p:spPr>
          <a:xfrm flipV="1">
            <a:off x="12618396" y="4394802"/>
            <a:ext cx="1552621" cy="585320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83432" y="5004272"/>
            <a:ext cx="1933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192157" y="1366162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154210" y="1458218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46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159856" y="1924024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003629" y="1934779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68288" y="146768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1928415" y="1944244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3130624"/>
            <a:ext cx="4476620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3202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3234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593228" y="3792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877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50850" y="4335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8069708" y="645650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3185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3217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7909087" y="5706838"/>
            <a:ext cx="1513027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Update</a:t>
            </a:r>
          </a:p>
          <a:p>
            <a:pPr algn="ctr"/>
            <a:r>
              <a:rPr lang="en-US" b="1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4225159" y="4272371"/>
            <a:ext cx="1528757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 flipV="1">
            <a:off x="10883965" y="4980122"/>
            <a:ext cx="603353" cy="10907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 flipV="1">
            <a:off x="5753916" y="4368283"/>
            <a:ext cx="638972" cy="55442"/>
          </a:xfrm>
          <a:prstGeom prst="bentConnector3">
            <a:avLst>
              <a:gd name="adj1" fmla="val 6151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797321" y="4408495"/>
            <a:ext cx="427838" cy="1523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826920" y="3792141"/>
            <a:ext cx="425524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888639" y="5894551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109272" y="5161139"/>
            <a:ext cx="121770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https://LB-IP/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906983" y="4102255"/>
            <a:ext cx="1989300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4526028" y="4570946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96646" y="3312978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6705277" y="4677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6705277" y="5270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r>
              <a:rPr lang="en-US" sz="1600"/>
              <a:t> for Nginx</a:t>
            </a: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9572983" y="3802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1298" y="3888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9830605" y="4346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9685032" y="4688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9685032" y="5281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r>
              <a:rPr lang="en-US" sz="1600"/>
              <a:t> for Nginx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3110844" y="1283035"/>
            <a:ext cx="6574189" cy="12506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7653411" y="1403764"/>
            <a:ext cx="1838083" cy="9636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tx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6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24483" y="1611904"/>
            <a:ext cx="821490" cy="649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48478" y="3419388"/>
            <a:ext cx="2663517" cy="892095"/>
          </a:xfrm>
          <a:prstGeom prst="bentConnector3">
            <a:avLst>
              <a:gd name="adj1" fmla="val -208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8846321" y="2504034"/>
            <a:ext cx="726663" cy="2739647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970565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43901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953568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Certificate </a:t>
            </a:r>
          </a:p>
          <a:p>
            <a:pPr algn="ctr"/>
            <a:r>
              <a:rPr lang="en-US" sz="1400" b="1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995269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Self-signed 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3266487" y="1366162"/>
            <a:ext cx="4276581" cy="103054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tx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6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6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77186" y="1587596"/>
            <a:ext cx="701291" cy="55038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222B402-D667-566F-3B72-5BD793F7F5FA}"/>
              </a:ext>
            </a:extLst>
          </p:cNvPr>
          <p:cNvSpPr/>
          <p:nvPr/>
        </p:nvSpPr>
        <p:spPr>
          <a:xfrm>
            <a:off x="5316062" y="1434607"/>
            <a:ext cx="2080914" cy="19724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Notification Channels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0B477DB-F107-A71B-E120-025763401A73}"/>
              </a:ext>
            </a:extLst>
          </p:cNvPr>
          <p:cNvSpPr/>
          <p:nvPr/>
        </p:nvSpPr>
        <p:spPr>
          <a:xfrm>
            <a:off x="5335086" y="1671915"/>
            <a:ext cx="2080914" cy="19724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Uptime Checks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8A426A-267C-395E-611E-366B9D51FC12}"/>
              </a:ext>
            </a:extLst>
          </p:cNvPr>
          <p:cNvSpPr/>
          <p:nvPr/>
        </p:nvSpPr>
        <p:spPr>
          <a:xfrm>
            <a:off x="5344333" y="1919189"/>
            <a:ext cx="2080914" cy="19724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Alert Policy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83FF654-DBB9-76F2-8085-39498489F9B0}"/>
              </a:ext>
            </a:extLst>
          </p:cNvPr>
          <p:cNvSpPr/>
          <p:nvPr/>
        </p:nvSpPr>
        <p:spPr>
          <a:xfrm>
            <a:off x="5326886" y="2166857"/>
            <a:ext cx="2080914" cy="19724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Nginx Metrics</a:t>
            </a:r>
          </a:p>
        </p:txBody>
      </p:sp>
    </p:spTree>
    <p:extLst>
      <p:ext uri="{BB962C8B-B14F-4D97-AF65-F5344CB8AC3E}">
        <p14:creationId xmlns:p14="http://schemas.microsoft.com/office/powerpoint/2010/main" val="3990047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/>
              <a:t>GCP Cloud SQL Public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3" y="3659301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99509" y="4154286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204510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cxnSpLocks/>
            <a:stCxn id="37" idx="3"/>
            <a:endCxn id="130" idx="1"/>
          </p:cNvCxnSpPr>
          <p:nvPr/>
        </p:nvCxnSpPr>
        <p:spPr>
          <a:xfrm>
            <a:off x="7500186" y="3940685"/>
            <a:ext cx="4058669" cy="784700"/>
          </a:xfrm>
          <a:prstGeom prst="bentConnector3">
            <a:avLst>
              <a:gd name="adj1" fmla="val 2876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D93BC76-70ED-1059-FB2C-796E63FF6B05}"/>
              </a:ext>
            </a:extLst>
          </p:cNvPr>
          <p:cNvSpPr txBox="1"/>
          <p:nvPr/>
        </p:nvSpPr>
        <p:spPr>
          <a:xfrm>
            <a:off x="8826987" y="4208919"/>
            <a:ext cx="140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Communication </a:t>
            </a:r>
          </a:p>
          <a:p>
            <a:pPr algn="ctr"/>
            <a:r>
              <a:rPr lang="en-US" sz="1400" b="1">
                <a:solidFill>
                  <a:srgbClr val="0070C0"/>
                </a:solidFill>
              </a:rPr>
              <a:t>is via Internet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116853"/>
          </a:xfrm>
          <a:prstGeom prst="bentConnector3">
            <a:avLst>
              <a:gd name="adj1" fmla="val 2492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725385"/>
            <a:ext cx="677458" cy="1478398"/>
          </a:xfrm>
          <a:prstGeom prst="bentConnector3">
            <a:avLst>
              <a:gd name="adj1" fmla="val 267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062D380-C345-CD6B-D74F-72B6872C6D37}"/>
              </a:ext>
            </a:extLst>
          </p:cNvPr>
          <p:cNvSpPr/>
          <p:nvPr/>
        </p:nvSpPr>
        <p:spPr>
          <a:xfrm>
            <a:off x="5114337" y="2944158"/>
            <a:ext cx="2385849" cy="1993053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oogle Shape;253;p24">
            <a:extLst>
              <a:ext uri="{FF2B5EF4-FFF2-40B4-BE49-F238E27FC236}">
                <a16:creationId xmlns:a16="http://schemas.microsoft.com/office/drawing/2014/main" id="{3025014B-47BA-72C8-B4B1-E8D1BDCCCE3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95426" y="3134240"/>
            <a:ext cx="1405065" cy="122716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3C2AB8F-8333-5B5B-0B80-68CF0EAEF420}"/>
              </a:ext>
            </a:extLst>
          </p:cNvPr>
          <p:cNvSpPr txBox="1"/>
          <p:nvPr/>
        </p:nvSpPr>
        <p:spPr>
          <a:xfrm>
            <a:off x="5515789" y="4433745"/>
            <a:ext cx="1484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Cloud Shell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5FC27B9D-FD1B-F75F-A356-F060639734F2}"/>
              </a:ext>
            </a:extLst>
          </p:cNvPr>
          <p:cNvCxnSpPr>
            <a:stCxn id="3" idx="1"/>
            <a:endCxn id="37" idx="1"/>
          </p:cNvCxnSpPr>
          <p:nvPr/>
        </p:nvCxnSpPr>
        <p:spPr>
          <a:xfrm rot="10800000" flipH="1">
            <a:off x="549085" y="3940685"/>
            <a:ext cx="4565251" cy="188114"/>
          </a:xfrm>
          <a:prstGeom prst="bentConnector3">
            <a:avLst>
              <a:gd name="adj1" fmla="val -500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9BE6007-E761-5505-7BFF-72BD14E30E5D}"/>
              </a:ext>
            </a:extLst>
          </p:cNvPr>
          <p:cNvSpPr/>
          <p:nvPr/>
        </p:nvSpPr>
        <p:spPr>
          <a:xfrm>
            <a:off x="11468788" y="7433389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B4C8229-F2C2-78C6-4C56-2EE192DE3489}"/>
              </a:ext>
            </a:extLst>
          </p:cNvPr>
          <p:cNvSpPr/>
          <p:nvPr/>
        </p:nvSpPr>
        <p:spPr>
          <a:xfrm>
            <a:off x="7500186" y="902447"/>
            <a:ext cx="3260741" cy="11426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Remote Backends Concept</a:t>
            </a:r>
          </a:p>
        </p:txBody>
      </p:sp>
    </p:spTree>
    <p:extLst>
      <p:ext uri="{BB962C8B-B14F-4D97-AF65-F5344CB8AC3E}">
        <p14:creationId xmlns:p14="http://schemas.microsoft.com/office/powerpoint/2010/main" val="2798376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593035-78F1-8E85-BF06-17FA45AC32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00035A9-D009-32D2-5A99-924E9BF3AE35}"/>
              </a:ext>
            </a:extLst>
          </p:cNvPr>
          <p:cNvSpPr txBox="1">
            <a:spLocks/>
          </p:cNvSpPr>
          <p:nvPr/>
        </p:nvSpPr>
        <p:spPr>
          <a:xfrm>
            <a:off x="1005840" y="-20107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Terraform Remote State Datasource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45CE1C-F773-2F8A-4934-99B614B3F38D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The </a:t>
            </a:r>
            <a:r>
              <a:rPr lang="en-US" err="1">
                <a:solidFill>
                  <a:srgbClr val="FFC000"/>
                </a:solidFill>
              </a:rPr>
              <a:t>terraform_remote_state</a:t>
            </a:r>
            <a:r>
              <a:rPr lang="en-US">
                <a:solidFill>
                  <a:srgbClr val="C00000"/>
                </a:solidFill>
              </a:rPr>
              <a:t> </a:t>
            </a:r>
            <a:r>
              <a:rPr lang="en-US"/>
              <a:t>data source retrieves the </a:t>
            </a:r>
            <a:r>
              <a:rPr lang="en-US">
                <a:solidFill>
                  <a:srgbClr val="FFC000"/>
                </a:solidFill>
              </a:rPr>
              <a:t>root module output values </a:t>
            </a:r>
            <a:r>
              <a:rPr lang="en-US"/>
              <a:t>from </a:t>
            </a:r>
            <a:r>
              <a:rPr lang="en-US">
                <a:solidFill>
                  <a:srgbClr val="FFFF00"/>
                </a:solidFill>
              </a:rPr>
              <a:t>project-1</a:t>
            </a:r>
            <a:r>
              <a:rPr lang="en-US"/>
              <a:t> Terraform configuration, using the latest state snapshot from the remote backend.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763121-CC83-45C6-4CBC-1F566199F157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Project-1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9B0CF0-FFF3-1317-6E09-9F56075266E8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Project-2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DD7CC3-2940-5F4F-9095-CCCDD828637D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err="1"/>
              <a:t>cloudsql</a:t>
            </a:r>
            <a:r>
              <a:rPr lang="en-IN"/>
              <a:t>/</a:t>
            </a:r>
            <a:r>
              <a:rPr lang="en-IN" err="1"/>
              <a:t>publicdb</a:t>
            </a:r>
            <a:r>
              <a:rPr lang="en-IN"/>
              <a:t>/</a:t>
            </a:r>
            <a:r>
              <a:rPr lang="en-IN" err="1"/>
              <a:t>default.tfstate</a:t>
            </a:r>
            <a:endParaRPr lang="en-I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858457-FE51-F2A4-5AD3-7082138509A7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myapp1/</a:t>
            </a:r>
            <a:r>
              <a:rPr lang="en-IN" err="1"/>
              <a:t>httpslb-selfsigned-publicdb</a:t>
            </a:r>
            <a:r>
              <a:rPr lang="en-IN"/>
              <a:t>/</a:t>
            </a:r>
            <a:r>
              <a:rPr lang="en-IN" err="1"/>
              <a:t>default.tfstate</a:t>
            </a:r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6ED1E9-5D4D-9333-AFD6-31FF875B4826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rgbClr val="FFC000"/>
                </a:solidFill>
              </a:rPr>
              <a:t>terraform_remote_state</a:t>
            </a:r>
            <a:r>
              <a:rPr lang="en-US">
                <a:solidFill>
                  <a:srgbClr val="C00000"/>
                </a:solidFill>
              </a:rPr>
              <a:t> </a:t>
            </a:r>
            <a:r>
              <a:rPr lang="en-US"/>
              <a:t>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F7166-86CE-923D-B6DA-9A851A8B6B5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8869B-C644-6071-133E-6A517CF1DB87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DAB2CF5-1B1B-F13D-2DD9-6F19C81E07FC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ADF147-4B5A-7A19-9606-584EDBB22310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Terraform Resources</a:t>
            </a:r>
          </a:p>
          <a:p>
            <a:r>
              <a:rPr lang="en-US" sz="2400"/>
              <a:t>1. Cloud SQL Database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3506EB-BD67-7462-6961-0778680FAA1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Terraform Resources</a:t>
            </a:r>
          </a:p>
          <a:p>
            <a:pPr marL="457200" indent="-457200">
              <a:buAutoNum type="arabicPeriod"/>
            </a:pPr>
            <a:r>
              <a:rPr lang="en-US" sz="2400" b="1"/>
              <a:t>VPC, Subnets</a:t>
            </a:r>
          </a:p>
          <a:p>
            <a:pPr marL="457200" indent="-457200">
              <a:buAutoNum type="arabicPeriod"/>
            </a:pPr>
            <a:r>
              <a:rPr lang="en-US" sz="2400" b="1"/>
              <a:t>Instance Templates, MIG</a:t>
            </a:r>
          </a:p>
          <a:p>
            <a:pPr marL="457200" indent="-457200">
              <a:buAutoNum type="arabicPeriod"/>
            </a:pPr>
            <a:r>
              <a:rPr lang="en-US" sz="2400" b="1"/>
              <a:t>Service Account</a:t>
            </a:r>
          </a:p>
          <a:p>
            <a:pPr marL="457200" indent="-457200">
              <a:buAutoNum type="arabicPeriod"/>
            </a:pPr>
            <a:r>
              <a:rPr lang="en-US" sz="2400" b="1"/>
              <a:t>Load Balancer</a:t>
            </a:r>
          </a:p>
          <a:p>
            <a:pPr marL="457200" indent="-457200">
              <a:buAutoNum type="arabicPeriod"/>
            </a:pPr>
            <a:r>
              <a:rPr lang="en-US" sz="2400" b="1"/>
              <a:t>Cloud NAT, Cloud Router</a:t>
            </a:r>
          </a:p>
          <a:p>
            <a:pPr marL="457200" indent="-457200">
              <a:buAutoNum type="arabicPeriod"/>
            </a:pPr>
            <a:r>
              <a:rPr lang="en-US" sz="2400" b="1"/>
              <a:t>Certificate Manager</a:t>
            </a:r>
          </a:p>
          <a:p>
            <a:pPr marL="457200" indent="-457200">
              <a:buAutoNum type="arabicPeriod"/>
            </a:pPr>
            <a:r>
              <a:rPr lang="en-US" sz="2400" b="1"/>
              <a:t>Uptime Checks</a:t>
            </a:r>
            <a:endParaRPr lang="en-US" sz="240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8656F98-C5C4-909C-8B82-A21F69891028}"/>
              </a:ext>
            </a:extLst>
          </p:cNvPr>
          <p:cNvCxnSpPr>
            <a:cxnSpLocks/>
            <a:stCxn id="20" idx="0"/>
            <a:endCxn id="15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8EF5B9-9882-31B2-E4A6-68E8DBCB13B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Outputs from Project-1</a:t>
            </a:r>
          </a:p>
          <a:p>
            <a:r>
              <a:rPr lang="en-US"/>
              <a:t>1. Cloud SQL Public IP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858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/>
              <a:t>GCP DNS TO DB  + LB (self-signed SSL) + Cloud SQL Public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7" y="888448"/>
            <a:ext cx="982872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927033" y="1181823"/>
            <a:ext cx="9572801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410343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772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029417" y="2582596"/>
            <a:ext cx="933378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981993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4829031" y="2759620"/>
            <a:ext cx="4335499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4773934" y="2768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320333" y="6995544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255045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43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" y="493700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09589" y="5486342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9313926" y="2774203"/>
            <a:ext cx="853314" cy="1951182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7347" y="3796533"/>
            <a:ext cx="663075" cy="58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3535" y="2871100"/>
            <a:ext cx="540683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9318160" y="3418382"/>
            <a:ext cx="849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233504" y="4349179"/>
            <a:ext cx="1023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-35917" y="4108690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9834" y="48015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0321230" y="51485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0411439" y="48015"/>
            <a:ext cx="744020" cy="77462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0"/>
            <a:endCxn id="78" idx="1"/>
          </p:cNvCxnSpPr>
          <p:nvPr/>
        </p:nvCxnSpPr>
        <p:spPr>
          <a:xfrm rot="5400000" flipH="1" flipV="1">
            <a:off x="8906573" y="1269337"/>
            <a:ext cx="2338877" cy="67085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9048942" y="-47735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Download </a:t>
            </a:r>
          </a:p>
          <a:p>
            <a:r>
              <a:rPr lang="en-US" sz="1400" b="1">
                <a:solidFill>
                  <a:srgbClr val="0070C0"/>
                </a:solidFill>
              </a:rPr>
              <a:t>UMS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5526253" y="1511937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8306" y="160399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5493952" y="206979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6337725" y="2080554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23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7262511" y="2090019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4935735" y="3122624"/>
            <a:ext cx="4015983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5041372" y="3194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5097172" y="3226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5121618" y="3784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9933" y="3869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5379240" y="4327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6257900" y="663199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7399773" y="3177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7451566" y="3209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6375533" y="5845236"/>
            <a:ext cx="1055899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Update</a:t>
            </a:r>
          </a:p>
          <a:p>
            <a:pPr algn="ctr"/>
            <a:r>
              <a:rPr lang="en-US" sz="1400" b="1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3341426" y="4272905"/>
            <a:ext cx="1012860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2"/>
          </p:cNvCxnSpPr>
          <p:nvPr/>
        </p:nvCxnSpPr>
        <p:spPr>
          <a:xfrm flipV="1">
            <a:off x="8951718" y="4725385"/>
            <a:ext cx="788865" cy="35581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4354286" y="4424259"/>
            <a:ext cx="47899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093128" y="4408495"/>
            <a:ext cx="248298" cy="157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122728" y="3792141"/>
            <a:ext cx="339766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1704496" y="591619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25679" y="5845236"/>
            <a:ext cx="121770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https://LB-IP/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202790" y="4102255"/>
            <a:ext cx="1223829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3432144" y="458236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-121505" y="3438097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5233667" y="4669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5233667" y="5262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endParaRPr lang="en-US" sz="1600"/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7481262" y="3794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99577" y="3880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7738884" y="4338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7593311" y="4680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7593311" y="5273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endParaRPr lang="en-US" sz="160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1543593" y="1504717"/>
            <a:ext cx="3835647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3595295" y="1633401"/>
            <a:ext cx="161831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2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5607" y="1741457"/>
            <a:ext cx="713121" cy="548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  <a:stCxn id="25" idx="0"/>
            <a:endCxn id="47" idx="2"/>
          </p:cNvCxnSpPr>
          <p:nvPr/>
        </p:nvCxnSpPr>
        <p:spPr>
          <a:xfrm rot="16200000" flipV="1">
            <a:off x="5119649" y="877036"/>
            <a:ext cx="1259449" cy="4575911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30" idx="0"/>
            <a:endCxn id="47" idx="2"/>
          </p:cNvCxnSpPr>
          <p:nvPr/>
        </p:nvCxnSpPr>
        <p:spPr>
          <a:xfrm rot="16200000" flipV="1">
            <a:off x="3945114" y="2051570"/>
            <a:ext cx="1248874" cy="2216267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266372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9708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249375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Certificate </a:t>
            </a:r>
          </a:p>
          <a:p>
            <a:pPr algn="ctr"/>
            <a:r>
              <a:rPr lang="en-US" sz="1400" b="1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291076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Self-signed 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1675775" y="1607229"/>
            <a:ext cx="180204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2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86475" y="1748881"/>
            <a:ext cx="608778" cy="46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B1437B09-9B6A-A579-3295-8E8A5D3BCBCA}"/>
              </a:ext>
            </a:extLst>
          </p:cNvPr>
          <p:cNvCxnSpPr>
            <a:endCxn id="16" idx="1"/>
          </p:cNvCxnSpPr>
          <p:nvPr/>
        </p:nvCxnSpPr>
        <p:spPr>
          <a:xfrm flipV="1">
            <a:off x="306160" y="4464458"/>
            <a:ext cx="948883" cy="455999"/>
          </a:xfrm>
          <a:prstGeom prst="bentConnector3">
            <a:avLst>
              <a:gd name="adj1" fmla="val 458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204510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stCxn id="62" idx="3"/>
            <a:endCxn id="130" idx="1"/>
          </p:cNvCxnSpPr>
          <p:nvPr/>
        </p:nvCxnSpPr>
        <p:spPr>
          <a:xfrm>
            <a:off x="10167240" y="3749794"/>
            <a:ext cx="1391615" cy="975591"/>
          </a:xfrm>
          <a:prstGeom prst="bentConnector3">
            <a:avLst>
              <a:gd name="adj1" fmla="val 824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D93BC76-70ED-1059-FB2C-796E63FF6B05}"/>
              </a:ext>
            </a:extLst>
          </p:cNvPr>
          <p:cNvSpPr txBox="1"/>
          <p:nvPr/>
        </p:nvSpPr>
        <p:spPr>
          <a:xfrm>
            <a:off x="10187206" y="3209568"/>
            <a:ext cx="140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Communication </a:t>
            </a:r>
          </a:p>
          <a:p>
            <a:pPr algn="ctr"/>
            <a:r>
              <a:rPr lang="en-US" sz="1400" b="1">
                <a:solidFill>
                  <a:srgbClr val="0070C0"/>
                </a:solidFill>
              </a:rPr>
              <a:t>is via Internet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116853"/>
          </a:xfrm>
          <a:prstGeom prst="bentConnector3">
            <a:avLst>
              <a:gd name="adj1" fmla="val 2492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725385"/>
            <a:ext cx="677458" cy="1478398"/>
          </a:xfrm>
          <a:prstGeom prst="bentConnector3">
            <a:avLst>
              <a:gd name="adj1" fmla="val 267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E46D63-6A16-A97C-C6F8-A5A795000D3B}"/>
              </a:ext>
            </a:extLst>
          </p:cNvPr>
          <p:cNvSpPr txBox="1"/>
          <p:nvPr/>
        </p:nvSpPr>
        <p:spPr>
          <a:xfrm>
            <a:off x="6284908" y="4504958"/>
            <a:ext cx="107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C00000"/>
                </a:solidFill>
              </a:rPr>
              <a:t>User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Management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Web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164739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54" y="-149783"/>
            <a:ext cx="10212960" cy="957432"/>
          </a:xfrm>
        </p:spPr>
        <p:txBody>
          <a:bodyPr>
            <a:normAutofit/>
          </a:bodyPr>
          <a:lstStyle/>
          <a:p>
            <a:pPr algn="l"/>
            <a:r>
              <a:rPr lang="en-US" sz="2500"/>
              <a:t>GCP DNS TO DB  + LB (Prod-grade SSL, Cloud DNS) + Cloud SQL Public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7" y="888448"/>
            <a:ext cx="982872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927033" y="1181823"/>
            <a:ext cx="9572801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410343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772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029417" y="2582596"/>
            <a:ext cx="933378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981993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4829031" y="2759620"/>
            <a:ext cx="4335499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4773934" y="2768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28347" y="741715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255045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43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" y="493700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09589" y="5486342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9313926" y="2774203"/>
            <a:ext cx="853314" cy="1951182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7347" y="3796533"/>
            <a:ext cx="663075" cy="58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3535" y="2871100"/>
            <a:ext cx="540683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9318160" y="3418382"/>
            <a:ext cx="849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233504" y="4349179"/>
            <a:ext cx="1023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-35917" y="4108690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9834" y="48015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0321230" y="51485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0411439" y="48015"/>
            <a:ext cx="744020" cy="77462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0"/>
            <a:endCxn id="78" idx="1"/>
          </p:cNvCxnSpPr>
          <p:nvPr/>
        </p:nvCxnSpPr>
        <p:spPr>
          <a:xfrm rot="5400000" flipH="1" flipV="1">
            <a:off x="8906573" y="1269337"/>
            <a:ext cx="2338877" cy="67085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1148093" y="-8600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Download </a:t>
            </a:r>
          </a:p>
          <a:p>
            <a:r>
              <a:rPr lang="en-US" sz="1400" b="1">
                <a:solidFill>
                  <a:srgbClr val="0070C0"/>
                </a:solidFill>
              </a:rPr>
              <a:t>UMS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5526253" y="1511937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8306" y="160399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5493952" y="206979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6337725" y="2080554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23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7262511" y="2090019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4935735" y="3122624"/>
            <a:ext cx="4015983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5041372" y="3194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5097172" y="3226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5121618" y="3784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9933" y="3869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5379240" y="4327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6257898" y="663199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7399773" y="3177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7451566" y="3209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6331334" y="5906873"/>
            <a:ext cx="1055899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Update</a:t>
            </a:r>
          </a:p>
          <a:p>
            <a:pPr algn="ctr"/>
            <a:r>
              <a:rPr lang="en-US" sz="1400" b="1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3341426" y="4272905"/>
            <a:ext cx="1012860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2"/>
          </p:cNvCxnSpPr>
          <p:nvPr/>
        </p:nvCxnSpPr>
        <p:spPr>
          <a:xfrm flipV="1">
            <a:off x="8951718" y="4725385"/>
            <a:ext cx="788865" cy="35581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4354286" y="4424259"/>
            <a:ext cx="47899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093128" y="4408495"/>
            <a:ext cx="248298" cy="157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122728" y="3792141"/>
            <a:ext cx="339766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1704496" y="591619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78030" y="3080281"/>
            <a:ext cx="3198761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https://myapp29.kalyanreddydaida.com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202790" y="4102255"/>
            <a:ext cx="1223829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3432144" y="458236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-121505" y="3438097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5233667" y="4669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5233667" y="5262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endParaRPr lang="en-US" sz="1600"/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7481262" y="3794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99577" y="3880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7738884" y="4338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7593311" y="4680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7593311" y="5273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endParaRPr lang="en-US" sz="160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1543593" y="1504717"/>
            <a:ext cx="3835647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3595295" y="1633401"/>
            <a:ext cx="161831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2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5607" y="1741457"/>
            <a:ext cx="713121" cy="548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  <a:stCxn id="25" idx="0"/>
            <a:endCxn id="47" idx="2"/>
          </p:cNvCxnSpPr>
          <p:nvPr/>
        </p:nvCxnSpPr>
        <p:spPr>
          <a:xfrm rot="16200000" flipV="1">
            <a:off x="5119649" y="877036"/>
            <a:ext cx="1259449" cy="4575911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30" idx="0"/>
            <a:endCxn id="47" idx="2"/>
          </p:cNvCxnSpPr>
          <p:nvPr/>
        </p:nvCxnSpPr>
        <p:spPr>
          <a:xfrm rot="16200000" flipV="1">
            <a:off x="3945114" y="2051570"/>
            <a:ext cx="1248874" cy="2216267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266372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9708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249375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Certificate </a:t>
            </a:r>
          </a:p>
          <a:p>
            <a:pPr algn="ctr"/>
            <a:r>
              <a:rPr lang="en-US" sz="1400" b="1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291076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Prod grade 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1675775" y="1607229"/>
            <a:ext cx="180204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2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86475" y="1748881"/>
            <a:ext cx="608778" cy="46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B1437B09-9B6A-A579-3295-8E8A5D3BCBCA}"/>
              </a:ext>
            </a:extLst>
          </p:cNvPr>
          <p:cNvCxnSpPr>
            <a:endCxn id="16" idx="1"/>
          </p:cNvCxnSpPr>
          <p:nvPr/>
        </p:nvCxnSpPr>
        <p:spPr>
          <a:xfrm flipV="1">
            <a:off x="306160" y="4464458"/>
            <a:ext cx="948883" cy="455999"/>
          </a:xfrm>
          <a:prstGeom prst="bentConnector3">
            <a:avLst>
              <a:gd name="adj1" fmla="val 458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2045100"/>
            <a:ext cx="343915" cy="5360570"/>
          </a:xfrm>
          <a:prstGeom prst="rect">
            <a:avLst/>
          </a:prstGeom>
          <a:solidFill>
            <a:srgbClr val="1A4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PUB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IC</a:t>
            </a:r>
          </a:p>
          <a:p>
            <a:pPr algn="ctr"/>
            <a:r>
              <a:rPr lang="en-US" sz="2000"/>
              <a:t>IP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stCxn id="62" idx="3"/>
            <a:endCxn id="130" idx="1"/>
          </p:cNvCxnSpPr>
          <p:nvPr/>
        </p:nvCxnSpPr>
        <p:spPr>
          <a:xfrm>
            <a:off x="10167240" y="3749794"/>
            <a:ext cx="1391615" cy="975591"/>
          </a:xfrm>
          <a:prstGeom prst="bentConnector3">
            <a:avLst>
              <a:gd name="adj1" fmla="val 824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D93BC76-70ED-1059-FB2C-796E63FF6B05}"/>
              </a:ext>
            </a:extLst>
          </p:cNvPr>
          <p:cNvSpPr txBox="1"/>
          <p:nvPr/>
        </p:nvSpPr>
        <p:spPr>
          <a:xfrm>
            <a:off x="10187206" y="3209568"/>
            <a:ext cx="140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Communication </a:t>
            </a:r>
          </a:p>
          <a:p>
            <a:pPr algn="ctr"/>
            <a:r>
              <a:rPr lang="en-US" sz="1400" b="1">
                <a:solidFill>
                  <a:srgbClr val="0070C0"/>
                </a:solidFill>
              </a:rPr>
              <a:t>is via Internet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116853"/>
          </a:xfrm>
          <a:prstGeom prst="bentConnector3">
            <a:avLst>
              <a:gd name="adj1" fmla="val 2492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725385"/>
            <a:ext cx="677458" cy="1478398"/>
          </a:xfrm>
          <a:prstGeom prst="bentConnector3">
            <a:avLst>
              <a:gd name="adj1" fmla="val 267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2A5C19-FB1F-2B4B-F46B-DA35CD44D1C5}"/>
              </a:ext>
            </a:extLst>
          </p:cNvPr>
          <p:cNvSpPr/>
          <p:nvPr/>
        </p:nvSpPr>
        <p:spPr>
          <a:xfrm>
            <a:off x="1267979" y="6367808"/>
            <a:ext cx="232726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AE6B2F-F19F-BB13-9556-03ECB41BB0CB}"/>
              </a:ext>
            </a:extLst>
          </p:cNvPr>
          <p:cNvSpPr txBox="1"/>
          <p:nvPr/>
        </p:nvSpPr>
        <p:spPr>
          <a:xfrm>
            <a:off x="1267979" y="7077331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Domains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C7C972-5B6B-EEDD-B40B-18E163570138}"/>
              </a:ext>
            </a:extLst>
          </p:cNvPr>
          <p:cNvSpPr txBox="1"/>
          <p:nvPr/>
        </p:nvSpPr>
        <p:spPr>
          <a:xfrm>
            <a:off x="2531588" y="707733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DNS</a:t>
            </a:r>
          </a:p>
        </p:txBody>
      </p:sp>
      <p:pic>
        <p:nvPicPr>
          <p:cNvPr id="37" name="Google Shape;1989;p57">
            <a:extLst>
              <a:ext uri="{FF2B5EF4-FFF2-40B4-BE49-F238E27FC236}">
                <a16:creationId xmlns:a16="http://schemas.microsoft.com/office/drawing/2014/main" id="{140052C0-6708-6400-5E69-131DE77C49E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98254" y="6512398"/>
            <a:ext cx="686755" cy="51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05;p25">
            <a:extLst>
              <a:ext uri="{FF2B5EF4-FFF2-40B4-BE49-F238E27FC236}">
                <a16:creationId xmlns:a16="http://schemas.microsoft.com/office/drawing/2014/main" id="{CA472A1D-04E7-4965-FA1B-C11B8FACFBAF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08394" y="6416130"/>
            <a:ext cx="1015310" cy="73878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F824504-FDBF-D8DF-5D9A-CF758B8DE4D4}"/>
              </a:ext>
            </a:extLst>
          </p:cNvPr>
          <p:cNvSpPr txBox="1"/>
          <p:nvPr/>
        </p:nvSpPr>
        <p:spPr>
          <a:xfrm>
            <a:off x="6284908" y="4504958"/>
            <a:ext cx="107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C00000"/>
                </a:solidFill>
              </a:rPr>
              <a:t>User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Management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Web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684877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/>
              <a:t>GCP Cloud SQL Private IP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8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4" y="3369374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67558" y="3864359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</a:t>
            </a:r>
          </a:p>
          <a:p>
            <a:pPr algn="ctr"/>
            <a:r>
              <a:rPr lang="en-US" sz="2000"/>
              <a:t>R</a:t>
            </a:r>
          </a:p>
          <a:p>
            <a:pPr algn="ctr"/>
            <a:r>
              <a:rPr lang="en-US" sz="2000"/>
              <a:t>I</a:t>
            </a:r>
          </a:p>
          <a:p>
            <a:pPr algn="ctr"/>
            <a:r>
              <a:rPr lang="en-US" sz="2000"/>
              <a:t>V</a:t>
            </a:r>
          </a:p>
          <a:p>
            <a:pPr algn="ctr"/>
            <a:r>
              <a:rPr lang="en-US" sz="2000"/>
              <a:t>A</a:t>
            </a:r>
          </a:p>
          <a:p>
            <a:pPr algn="ctr"/>
            <a:r>
              <a:rPr lang="en-US" sz="2000"/>
              <a:t>T</a:t>
            </a:r>
          </a:p>
          <a:p>
            <a:pPr algn="ctr"/>
            <a:r>
              <a:rPr lang="en-US" sz="2000"/>
              <a:t>E</a:t>
            </a:r>
          </a:p>
          <a:p>
            <a:pPr algn="ctr"/>
            <a:r>
              <a:rPr lang="en-US" sz="2000"/>
              <a:t>I</a:t>
            </a:r>
          </a:p>
          <a:p>
            <a:pPr algn="ctr"/>
            <a:r>
              <a:rPr lang="en-US" sz="200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979963" y="1176573"/>
            <a:ext cx="7491375" cy="5931700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1509100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844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1155070" y="1668371"/>
            <a:ext cx="7021978" cy="501669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1155070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979963" y="725816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26" name="Google Shape;702;p35">
            <a:extLst>
              <a:ext uri="{FF2B5EF4-FFF2-40B4-BE49-F238E27FC236}">
                <a16:creationId xmlns:a16="http://schemas.microsoft.com/office/drawing/2014/main" id="{35E4C043-33A5-1B1E-DF3C-AD261FC56C3C}"/>
              </a:ext>
            </a:extLst>
          </p:cNvPr>
          <p:cNvSpPr/>
          <p:nvPr/>
        </p:nvSpPr>
        <p:spPr>
          <a:xfrm>
            <a:off x="1481282" y="2069864"/>
            <a:ext cx="6380455" cy="427559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0D5812-F468-069A-7FD1-32DF1685DEE1}"/>
              </a:ext>
            </a:extLst>
          </p:cNvPr>
          <p:cNvSpPr txBox="1"/>
          <p:nvPr/>
        </p:nvSpPr>
        <p:spPr>
          <a:xfrm>
            <a:off x="1426186" y="2078934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07ACCB03-0832-F14C-435B-98E8F142C400}"/>
              </a:ext>
            </a:extLst>
          </p:cNvPr>
          <p:cNvSpPr/>
          <p:nvPr/>
        </p:nvSpPr>
        <p:spPr>
          <a:xfrm>
            <a:off x="1703257" y="2402099"/>
            <a:ext cx="5874701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41664-8E11-1980-6DFD-57E737B51C23}"/>
              </a:ext>
            </a:extLst>
          </p:cNvPr>
          <p:cNvSpPr txBox="1"/>
          <p:nvPr/>
        </p:nvSpPr>
        <p:spPr>
          <a:xfrm>
            <a:off x="1829590" y="2459813"/>
            <a:ext cx="198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Zone:  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7CFABC27-1E7E-618E-64A3-7B826605EABC}"/>
              </a:ext>
            </a:extLst>
          </p:cNvPr>
          <p:cNvSpPr/>
          <p:nvPr/>
        </p:nvSpPr>
        <p:spPr>
          <a:xfrm>
            <a:off x="1959414" y="2836135"/>
            <a:ext cx="5449902" cy="270327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8584BA90-0F40-67EE-19E4-2ED2A05CF1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131" y="2981192"/>
            <a:ext cx="1074144" cy="8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968D31-0F9B-EF37-8F8B-C130A69A7711}"/>
              </a:ext>
            </a:extLst>
          </p:cNvPr>
          <p:cNvSpPr txBox="1"/>
          <p:nvPr/>
        </p:nvSpPr>
        <p:spPr>
          <a:xfrm>
            <a:off x="4233537" y="38758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DA00E7-73D1-9B4F-C302-4A571DFDD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040" y="4224194"/>
            <a:ext cx="5147852" cy="101016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9D311DD-75F1-ADFB-54D6-852575D0F74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9889" y="3697849"/>
            <a:ext cx="1219525" cy="489923"/>
          </a:xfrm>
          <a:prstGeom prst="bentConnector3">
            <a:avLst>
              <a:gd name="adj1" fmla="val 1811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897684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892736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(10.240.0.0/16)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EBFD24-C373-DDC9-8D9E-5E9F1CCF82FE}"/>
              </a:ext>
            </a:extLst>
          </p:cNvPr>
          <p:cNvCxnSpPr>
            <a:cxnSpLocks/>
            <a:stCxn id="36" idx="3"/>
            <a:endCxn id="130" idx="1"/>
          </p:cNvCxnSpPr>
          <p:nvPr/>
        </p:nvCxnSpPr>
        <p:spPr>
          <a:xfrm>
            <a:off x="7409316" y="4187772"/>
            <a:ext cx="4149539" cy="441475"/>
          </a:xfrm>
          <a:prstGeom prst="bentConnector3">
            <a:avLst>
              <a:gd name="adj1" fmla="val 3049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8817529" y="4042599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0C64EC-BCA2-E0D2-81E3-35825EDF743C}"/>
              </a:ext>
            </a:extLst>
          </p:cNvPr>
          <p:cNvSpPr/>
          <p:nvPr/>
        </p:nvSpPr>
        <p:spPr>
          <a:xfrm>
            <a:off x="5415054" y="2981192"/>
            <a:ext cx="1844616" cy="3208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MySQL Client</a:t>
            </a:r>
          </a:p>
        </p:txBody>
      </p:sp>
    </p:spTree>
    <p:extLst>
      <p:ext uri="{BB962C8B-B14F-4D97-AF65-F5344CB8AC3E}">
        <p14:creationId xmlns:p14="http://schemas.microsoft.com/office/powerpoint/2010/main" val="536017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/>
              <a:t>GCP DNS TO DB  + LB (self-signed SSL) + Cloud SQL Private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7" y="888448"/>
            <a:ext cx="982872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927033" y="1181823"/>
            <a:ext cx="9572801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410343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772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029417" y="2582596"/>
            <a:ext cx="933378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981993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4829031" y="2759620"/>
            <a:ext cx="4335499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4773934" y="2768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320333" y="6995544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255045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43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" y="493700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09589" y="5486342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9313926" y="2774203"/>
            <a:ext cx="853314" cy="1951182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7347" y="3796533"/>
            <a:ext cx="663075" cy="58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3535" y="2871100"/>
            <a:ext cx="540683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9318160" y="3418382"/>
            <a:ext cx="849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233504" y="4349179"/>
            <a:ext cx="1023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-35917" y="4108690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9834" y="48015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0321230" y="51485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0411439" y="48015"/>
            <a:ext cx="744020" cy="77462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0"/>
            <a:endCxn id="78" idx="1"/>
          </p:cNvCxnSpPr>
          <p:nvPr/>
        </p:nvCxnSpPr>
        <p:spPr>
          <a:xfrm rot="5400000" flipH="1" flipV="1">
            <a:off x="8906573" y="1269337"/>
            <a:ext cx="2338877" cy="67085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9048942" y="-47735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Download </a:t>
            </a:r>
          </a:p>
          <a:p>
            <a:r>
              <a:rPr lang="en-US" sz="1400" b="1">
                <a:solidFill>
                  <a:srgbClr val="0070C0"/>
                </a:solidFill>
              </a:rPr>
              <a:t>UMS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5526253" y="1511937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8306" y="160399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5493952" y="206979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6337725" y="2080554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23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7262511" y="2090019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4935735" y="3122624"/>
            <a:ext cx="4015983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5041372" y="3194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5097172" y="3226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5121618" y="3784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9933" y="3869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5379240" y="4327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6257898" y="663199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7399773" y="3177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7451566" y="3209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6372909" y="5817295"/>
            <a:ext cx="1055899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Update</a:t>
            </a:r>
          </a:p>
          <a:p>
            <a:pPr algn="ctr"/>
            <a:r>
              <a:rPr lang="en-US" sz="1400" b="1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3341426" y="4272905"/>
            <a:ext cx="1012860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2"/>
          </p:cNvCxnSpPr>
          <p:nvPr/>
        </p:nvCxnSpPr>
        <p:spPr>
          <a:xfrm flipV="1">
            <a:off x="8951718" y="4725385"/>
            <a:ext cx="788865" cy="35581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4354286" y="4424259"/>
            <a:ext cx="47899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093128" y="4408495"/>
            <a:ext cx="248298" cy="157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122728" y="3792141"/>
            <a:ext cx="339766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1704496" y="591619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Load Balancer Resources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25679" y="5845236"/>
            <a:ext cx="1217706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https://LB-IP/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202790" y="4102255"/>
            <a:ext cx="1223829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3432144" y="458236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-121505" y="3438097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5233667" y="4669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5233667" y="5262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endParaRPr lang="en-US" sz="1600"/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7481262" y="3794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99577" y="3880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7738884" y="4338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7593311" y="4680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7593311" y="5273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endParaRPr lang="en-US" sz="160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1543593" y="1504717"/>
            <a:ext cx="3835647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3595295" y="1633401"/>
            <a:ext cx="161831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2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5607" y="1741457"/>
            <a:ext cx="713121" cy="548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  <a:stCxn id="25" idx="0"/>
            <a:endCxn id="47" idx="2"/>
          </p:cNvCxnSpPr>
          <p:nvPr/>
        </p:nvCxnSpPr>
        <p:spPr>
          <a:xfrm rot="16200000" flipV="1">
            <a:off x="5119649" y="877036"/>
            <a:ext cx="1259449" cy="4575911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30" idx="0"/>
            <a:endCxn id="47" idx="2"/>
          </p:cNvCxnSpPr>
          <p:nvPr/>
        </p:nvCxnSpPr>
        <p:spPr>
          <a:xfrm rot="16200000" flipV="1">
            <a:off x="3945114" y="2051570"/>
            <a:ext cx="1248874" cy="2216267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266372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9708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249375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Certificate </a:t>
            </a:r>
          </a:p>
          <a:p>
            <a:pPr algn="ctr"/>
            <a:r>
              <a:rPr lang="en-US" sz="1400" b="1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291076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Self-signed 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1675775" y="1607229"/>
            <a:ext cx="180204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2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86475" y="1748881"/>
            <a:ext cx="608778" cy="46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B1437B09-9B6A-A579-3295-8E8A5D3BCBCA}"/>
              </a:ext>
            </a:extLst>
          </p:cNvPr>
          <p:cNvCxnSpPr>
            <a:endCxn id="16" idx="1"/>
          </p:cNvCxnSpPr>
          <p:nvPr/>
        </p:nvCxnSpPr>
        <p:spPr>
          <a:xfrm flipV="1">
            <a:off x="306160" y="4464458"/>
            <a:ext cx="948883" cy="455999"/>
          </a:xfrm>
          <a:prstGeom prst="bentConnector3">
            <a:avLst>
              <a:gd name="adj1" fmla="val 458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60905"/>
            <a:ext cx="343915" cy="5544765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</a:t>
            </a:r>
          </a:p>
          <a:p>
            <a:pPr algn="ctr"/>
            <a:r>
              <a:rPr lang="en-US" sz="2000"/>
              <a:t>R</a:t>
            </a:r>
          </a:p>
          <a:p>
            <a:pPr algn="ctr"/>
            <a:r>
              <a:rPr lang="en-US" sz="2000"/>
              <a:t>I</a:t>
            </a:r>
          </a:p>
          <a:p>
            <a:pPr algn="ctr"/>
            <a:r>
              <a:rPr lang="en-US" sz="2000"/>
              <a:t>V</a:t>
            </a:r>
            <a:br>
              <a:rPr lang="en-US" sz="2000"/>
            </a:br>
            <a:r>
              <a:rPr lang="en-US" sz="2000"/>
              <a:t>A</a:t>
            </a:r>
          </a:p>
          <a:p>
            <a:pPr algn="ctr"/>
            <a:r>
              <a:rPr lang="en-US" sz="2000"/>
              <a:t>T</a:t>
            </a:r>
          </a:p>
          <a:p>
            <a:pPr algn="ctr"/>
            <a:r>
              <a:rPr lang="en-US" sz="2000"/>
              <a:t>E</a:t>
            </a:r>
          </a:p>
          <a:p>
            <a:pPr algn="ctr"/>
            <a:r>
              <a:rPr lang="en-US" sz="2000"/>
              <a:t>I</a:t>
            </a:r>
          </a:p>
          <a:p>
            <a:pPr algn="ctr"/>
            <a:r>
              <a:rPr lang="en-US" sz="200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048941" y="4633288"/>
            <a:ext cx="2509914" cy="2266172"/>
          </a:xfrm>
          <a:prstGeom prst="bentConnector3">
            <a:avLst>
              <a:gd name="adj1" fmla="val 91457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4756"/>
          </a:xfrm>
          <a:prstGeom prst="bentConnector3">
            <a:avLst>
              <a:gd name="adj1" fmla="val 50000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33288"/>
            <a:ext cx="677458" cy="1570495"/>
          </a:xfrm>
          <a:prstGeom prst="bentConnector3">
            <a:avLst>
              <a:gd name="adj1" fmla="val 50000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F4F606-6272-5BF3-0523-6C1EC5C35838}"/>
              </a:ext>
            </a:extLst>
          </p:cNvPr>
          <p:cNvCxnSpPr>
            <a:cxnSpLocks/>
          </p:cNvCxnSpPr>
          <p:nvPr/>
        </p:nvCxnSpPr>
        <p:spPr>
          <a:xfrm flipV="1">
            <a:off x="10321230" y="1505220"/>
            <a:ext cx="1661831" cy="6717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56ADC-D4FA-A476-BB27-BF23B0D83AE2}"/>
              </a:ext>
            </a:extLst>
          </p:cNvPr>
          <p:cNvSpPr txBox="1"/>
          <p:nvPr/>
        </p:nvSpPr>
        <p:spPr>
          <a:xfrm>
            <a:off x="9899254" y="1102655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8DC27F-3372-E1D3-860B-A68246EEE415}"/>
              </a:ext>
            </a:extLst>
          </p:cNvPr>
          <p:cNvSpPr txBox="1"/>
          <p:nvPr/>
        </p:nvSpPr>
        <p:spPr>
          <a:xfrm>
            <a:off x="9869510" y="1526449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48120-72A9-0675-C8DE-5E2F90B4E99C}"/>
              </a:ext>
            </a:extLst>
          </p:cNvPr>
          <p:cNvSpPr txBox="1"/>
          <p:nvPr/>
        </p:nvSpPr>
        <p:spPr>
          <a:xfrm>
            <a:off x="8839390" y="6176614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55C29"/>
                </a:solidFill>
              </a:rPr>
              <a:t>Communication is Private </a:t>
            </a:r>
          </a:p>
          <a:p>
            <a:pPr algn="ctr"/>
            <a:r>
              <a:rPr lang="en-US" sz="1600" b="1">
                <a:solidFill>
                  <a:srgbClr val="F55C29"/>
                </a:solidFill>
              </a:rPr>
              <a:t>(Internal to Google Cloud)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8126A-087C-B229-7225-F718BEEB57ED}"/>
              </a:ext>
            </a:extLst>
          </p:cNvPr>
          <p:cNvSpPr txBox="1"/>
          <p:nvPr/>
        </p:nvSpPr>
        <p:spPr>
          <a:xfrm>
            <a:off x="6284908" y="4504958"/>
            <a:ext cx="107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C00000"/>
                </a:solidFill>
              </a:rPr>
              <a:t>User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Management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Web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15597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200"/>
              <a:t>GCP DNS TO DB  + LB (Prod-grade SSL, Cloud DNS) + Cloud SQL Private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7" y="888448"/>
            <a:ext cx="982872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927033" y="1181823"/>
            <a:ext cx="9572801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410343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772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029417" y="2582596"/>
            <a:ext cx="933378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981993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4829031" y="2759620"/>
            <a:ext cx="4335499" cy="446604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4773934" y="2768691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7240077" y="7352556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255045" y="3998050"/>
            <a:ext cx="1838083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5043" y="4109976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0" y="493700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209589" y="5486342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9313926" y="2774203"/>
            <a:ext cx="853314" cy="1951182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67347" y="3796533"/>
            <a:ext cx="663075" cy="58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3535" y="2871100"/>
            <a:ext cx="540683" cy="58295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9318160" y="3418382"/>
            <a:ext cx="849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9233504" y="4349179"/>
            <a:ext cx="1023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-35917" y="4108690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HTTPS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99834" y="48015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0321230" y="514859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0411439" y="48015"/>
            <a:ext cx="744020" cy="77462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0"/>
            <a:endCxn id="78" idx="1"/>
          </p:cNvCxnSpPr>
          <p:nvPr/>
        </p:nvCxnSpPr>
        <p:spPr>
          <a:xfrm rot="5400000" flipH="1" flipV="1">
            <a:off x="8906573" y="1269337"/>
            <a:ext cx="2338877" cy="67085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9048942" y="-47735"/>
            <a:ext cx="1063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Download </a:t>
            </a:r>
          </a:p>
          <a:p>
            <a:r>
              <a:rPr lang="en-US" sz="1400" b="1">
                <a:solidFill>
                  <a:srgbClr val="0070C0"/>
                </a:solidFill>
              </a:rPr>
              <a:t>UMS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5526253" y="1511937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8306" y="160399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87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5493952" y="206979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6337725" y="2080554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2384" y="1613458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7262511" y="2090019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4935735" y="3122624"/>
            <a:ext cx="4015983" cy="3917153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5041372" y="3194322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5097172" y="322657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5121618" y="3784141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39933" y="386970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5379240" y="432749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6257898" y="663199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7399773" y="3177316"/>
            <a:ext cx="1277423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7451566" y="320956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6F7146-A02D-0F5C-2034-5C79C6097195}"/>
              </a:ext>
            </a:extLst>
          </p:cNvPr>
          <p:cNvSpPr/>
          <p:nvPr/>
        </p:nvSpPr>
        <p:spPr>
          <a:xfrm>
            <a:off x="6320162" y="5853619"/>
            <a:ext cx="1055899" cy="70512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Update</a:t>
            </a:r>
          </a:p>
          <a:p>
            <a:pPr algn="ctr"/>
            <a:r>
              <a:rPr lang="en-US" sz="1400" b="1"/>
              <a:t>Policy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F68580B-1509-4B5C-01B5-E7FF9ECAB7A3}"/>
              </a:ext>
            </a:extLst>
          </p:cNvPr>
          <p:cNvSpPr/>
          <p:nvPr/>
        </p:nvSpPr>
        <p:spPr>
          <a:xfrm>
            <a:off x="3341426" y="4272905"/>
            <a:ext cx="1012860" cy="30270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Default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2"/>
          </p:cNvCxnSpPr>
          <p:nvPr/>
        </p:nvCxnSpPr>
        <p:spPr>
          <a:xfrm flipV="1">
            <a:off x="8951718" y="4725385"/>
            <a:ext cx="788865" cy="35581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160BADF1-F6A5-DF56-39C1-ADD7C4BF2B5A}"/>
              </a:ext>
            </a:extLst>
          </p:cNvPr>
          <p:cNvCxnSpPr>
            <a:cxnSpLocks/>
            <a:stCxn id="88" idx="3"/>
          </p:cNvCxnSpPr>
          <p:nvPr/>
        </p:nvCxnSpPr>
        <p:spPr>
          <a:xfrm>
            <a:off x="4354286" y="4424259"/>
            <a:ext cx="478994" cy="127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27077A34-F842-4A28-5879-CB76647AF643}"/>
              </a:ext>
            </a:extLst>
          </p:cNvPr>
          <p:cNvCxnSpPr>
            <a:cxnSpLocks/>
            <a:stCxn id="15" idx="3"/>
            <a:endCxn id="88" idx="1"/>
          </p:cNvCxnSpPr>
          <p:nvPr/>
        </p:nvCxnSpPr>
        <p:spPr>
          <a:xfrm>
            <a:off x="3093128" y="4408495"/>
            <a:ext cx="248298" cy="15764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1122728" y="3792141"/>
            <a:ext cx="3397665" cy="2405017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1704496" y="5916197"/>
            <a:ext cx="21508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/>
              <a:t>Load Balancer Resources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96D9A-4EBC-54F1-BFD8-8AACDEB717BA}"/>
              </a:ext>
            </a:extLst>
          </p:cNvPr>
          <p:cNvSpPr/>
          <p:nvPr/>
        </p:nvSpPr>
        <p:spPr>
          <a:xfrm>
            <a:off x="3202790" y="4102255"/>
            <a:ext cx="1223829" cy="753133"/>
          </a:xfrm>
          <a:prstGeom prst="roundRect">
            <a:avLst>
              <a:gd name="adj" fmla="val 8468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DA415-FADC-9CDE-6E54-09850CC12C22}"/>
              </a:ext>
            </a:extLst>
          </p:cNvPr>
          <p:cNvSpPr txBox="1"/>
          <p:nvPr/>
        </p:nvSpPr>
        <p:spPr>
          <a:xfrm>
            <a:off x="3432144" y="4582367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URL 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1C14-3354-75BF-51FA-D847B5C1F30B}"/>
              </a:ext>
            </a:extLst>
          </p:cNvPr>
          <p:cNvSpPr txBox="1"/>
          <p:nvPr/>
        </p:nvSpPr>
        <p:spPr>
          <a:xfrm flipH="1">
            <a:off x="-121505" y="3438097"/>
            <a:ext cx="2301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 -&gt; HTTPS Redirect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7995C24-B5F9-9462-EE11-11ED6917F42D}"/>
              </a:ext>
            </a:extLst>
          </p:cNvPr>
          <p:cNvSpPr/>
          <p:nvPr/>
        </p:nvSpPr>
        <p:spPr>
          <a:xfrm>
            <a:off x="5233667" y="4669614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B491DB-E567-77FA-CB63-7BFDE1579436}"/>
              </a:ext>
            </a:extLst>
          </p:cNvPr>
          <p:cNvSpPr/>
          <p:nvPr/>
        </p:nvSpPr>
        <p:spPr>
          <a:xfrm>
            <a:off x="5233667" y="5262444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endParaRPr lang="en-US" sz="1600"/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270B8CEC-E75A-CA5B-E487-48BBBE9FD8BC}"/>
              </a:ext>
            </a:extLst>
          </p:cNvPr>
          <p:cNvSpPr/>
          <p:nvPr/>
        </p:nvSpPr>
        <p:spPr>
          <a:xfrm>
            <a:off x="7481262" y="3794716"/>
            <a:ext cx="1112131" cy="2881928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2D4B4789-576F-C517-6B5C-4DF6E868DBB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99577" y="388027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D1C7A4-985C-8E3A-5FAF-AB3773E042B9}"/>
              </a:ext>
            </a:extLst>
          </p:cNvPr>
          <p:cNvSpPr txBox="1"/>
          <p:nvPr/>
        </p:nvSpPr>
        <p:spPr>
          <a:xfrm>
            <a:off x="7738884" y="433806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B5478E7-A63A-3B8D-7032-A79C43700C2D}"/>
              </a:ext>
            </a:extLst>
          </p:cNvPr>
          <p:cNvSpPr/>
          <p:nvPr/>
        </p:nvSpPr>
        <p:spPr>
          <a:xfrm>
            <a:off x="7593311" y="4680189"/>
            <a:ext cx="892095" cy="50900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Ops Agent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6AB9979-340A-526B-F364-3AFB3FF94974}"/>
              </a:ext>
            </a:extLst>
          </p:cNvPr>
          <p:cNvSpPr/>
          <p:nvPr/>
        </p:nvSpPr>
        <p:spPr>
          <a:xfrm>
            <a:off x="7593311" y="5273019"/>
            <a:ext cx="892095" cy="12001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/>
              <a:t>config.yaml</a:t>
            </a:r>
            <a:endParaRPr lang="en-US" sz="160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9134F5-968C-E78B-B37D-EEC6A26553B7}"/>
              </a:ext>
            </a:extLst>
          </p:cNvPr>
          <p:cNvSpPr/>
          <p:nvPr/>
        </p:nvSpPr>
        <p:spPr>
          <a:xfrm>
            <a:off x="1543593" y="1504717"/>
            <a:ext cx="3835647" cy="1030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540;p32">
            <a:extLst>
              <a:ext uri="{FF2B5EF4-FFF2-40B4-BE49-F238E27FC236}">
                <a16:creationId xmlns:a16="http://schemas.microsoft.com/office/drawing/2014/main" id="{FE6EFD37-7C2A-9E76-2A37-9C566CADABAB}"/>
              </a:ext>
            </a:extLst>
          </p:cNvPr>
          <p:cNvSpPr/>
          <p:nvPr/>
        </p:nvSpPr>
        <p:spPr>
          <a:xfrm>
            <a:off x="3595295" y="1633401"/>
            <a:ext cx="161831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Logging</a:t>
            </a:r>
            <a:endParaRPr sz="12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1848;p56">
            <a:extLst>
              <a:ext uri="{FF2B5EF4-FFF2-40B4-BE49-F238E27FC236}">
                <a16:creationId xmlns:a16="http://schemas.microsoft.com/office/drawing/2014/main" id="{0C2F04E4-A8BF-2EE0-D756-C03B0C05D5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55607" y="1741457"/>
            <a:ext cx="713121" cy="5489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C8FA523-A543-89A3-2806-2D54282805B1}"/>
              </a:ext>
            </a:extLst>
          </p:cNvPr>
          <p:cNvCxnSpPr>
            <a:cxnSpLocks/>
            <a:stCxn id="25" idx="0"/>
            <a:endCxn id="47" idx="2"/>
          </p:cNvCxnSpPr>
          <p:nvPr/>
        </p:nvCxnSpPr>
        <p:spPr>
          <a:xfrm rot="16200000" flipV="1">
            <a:off x="5119649" y="877036"/>
            <a:ext cx="1259449" cy="4575911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B4086B1A-09D1-C251-FBE8-98D8D0710614}"/>
              </a:ext>
            </a:extLst>
          </p:cNvPr>
          <p:cNvCxnSpPr>
            <a:cxnSpLocks/>
            <a:stCxn id="30" idx="0"/>
            <a:endCxn id="47" idx="2"/>
          </p:cNvCxnSpPr>
          <p:nvPr/>
        </p:nvCxnSpPr>
        <p:spPr>
          <a:xfrm rot="16200000" flipV="1">
            <a:off x="3945114" y="2051570"/>
            <a:ext cx="1248874" cy="2216267"/>
          </a:xfrm>
          <a:prstGeom prst="bentConnector3">
            <a:avLst>
              <a:gd name="adj1" fmla="val 50000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5467090-4293-8A31-389A-DECA90E265E6}"/>
              </a:ext>
            </a:extLst>
          </p:cNvPr>
          <p:cNvSpPr/>
          <p:nvPr/>
        </p:nvSpPr>
        <p:spPr>
          <a:xfrm>
            <a:off x="1266372" y="4904425"/>
            <a:ext cx="910116" cy="9951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BECEF88-15D6-5A30-A853-12F7BFA334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9708" y="4959548"/>
            <a:ext cx="748054" cy="54403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9F0FD5B-0700-5B85-B014-C0356FCCC947}"/>
              </a:ext>
            </a:extLst>
          </p:cNvPr>
          <p:cNvSpPr txBox="1"/>
          <p:nvPr/>
        </p:nvSpPr>
        <p:spPr>
          <a:xfrm>
            <a:off x="1249375" y="5428931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Certificate </a:t>
            </a:r>
          </a:p>
          <a:p>
            <a:pPr algn="ctr"/>
            <a:r>
              <a:rPr lang="en-US" sz="1400" b="1"/>
              <a:t>Manager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E8CD9320-700A-4FE8-4607-EE08DCC83EB1}"/>
              </a:ext>
            </a:extLst>
          </p:cNvPr>
          <p:cNvSpPr/>
          <p:nvPr/>
        </p:nvSpPr>
        <p:spPr>
          <a:xfrm>
            <a:off x="2291076" y="4908876"/>
            <a:ext cx="910116" cy="102212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Prod</a:t>
            </a:r>
          </a:p>
          <a:p>
            <a:pPr algn="ctr"/>
            <a:r>
              <a:rPr lang="en-US" sz="1600" b="1"/>
              <a:t>Grade</a:t>
            </a:r>
          </a:p>
          <a:p>
            <a:pPr algn="ctr"/>
            <a:r>
              <a:rPr lang="en-US" sz="1600" b="1"/>
              <a:t>SSL</a:t>
            </a:r>
          </a:p>
        </p:txBody>
      </p:sp>
      <p:sp>
        <p:nvSpPr>
          <p:cNvPr id="44" name="Google Shape;540;p32">
            <a:extLst>
              <a:ext uri="{FF2B5EF4-FFF2-40B4-BE49-F238E27FC236}">
                <a16:creationId xmlns:a16="http://schemas.microsoft.com/office/drawing/2014/main" id="{AC18A7F2-1984-608F-52F4-7D694836225D}"/>
              </a:ext>
            </a:extLst>
          </p:cNvPr>
          <p:cNvSpPr/>
          <p:nvPr/>
        </p:nvSpPr>
        <p:spPr>
          <a:xfrm>
            <a:off x="1675775" y="1607229"/>
            <a:ext cx="1802043" cy="7240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200" b="1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837;p56">
            <a:extLst>
              <a:ext uri="{FF2B5EF4-FFF2-40B4-BE49-F238E27FC236}">
                <a16:creationId xmlns:a16="http://schemas.microsoft.com/office/drawing/2014/main" id="{CFA545F7-C8FF-ED29-E9F8-CBA357B9201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786475" y="1748881"/>
            <a:ext cx="608778" cy="465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B1437B09-9B6A-A579-3295-8E8A5D3BCBCA}"/>
              </a:ext>
            </a:extLst>
          </p:cNvPr>
          <p:cNvCxnSpPr>
            <a:endCxn id="16" idx="1"/>
          </p:cNvCxnSpPr>
          <p:nvPr/>
        </p:nvCxnSpPr>
        <p:spPr>
          <a:xfrm flipV="1">
            <a:off x="306160" y="4464458"/>
            <a:ext cx="948883" cy="455999"/>
          </a:xfrm>
          <a:prstGeom prst="bentConnector3">
            <a:avLst>
              <a:gd name="adj1" fmla="val 458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60905"/>
            <a:ext cx="343915" cy="5544765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</a:t>
            </a:r>
          </a:p>
          <a:p>
            <a:pPr algn="ctr"/>
            <a:r>
              <a:rPr lang="en-US" sz="2000"/>
              <a:t>L</a:t>
            </a:r>
          </a:p>
          <a:p>
            <a:pPr algn="ctr"/>
            <a:r>
              <a:rPr lang="en-US" sz="2000"/>
              <a:t>O</a:t>
            </a:r>
          </a:p>
          <a:p>
            <a:pPr algn="ctr"/>
            <a:r>
              <a:rPr lang="en-US" sz="2000"/>
              <a:t>U</a:t>
            </a:r>
          </a:p>
          <a:p>
            <a:pPr algn="ctr"/>
            <a:r>
              <a:rPr lang="en-US" sz="2000"/>
              <a:t>D</a:t>
            </a:r>
          </a:p>
          <a:p>
            <a:pPr algn="ctr"/>
            <a:r>
              <a:rPr lang="en-US" sz="2000"/>
              <a:t>SQL</a:t>
            </a:r>
          </a:p>
          <a:p>
            <a:pPr algn="ctr"/>
            <a:endParaRPr lang="en-US" sz="2000"/>
          </a:p>
          <a:p>
            <a:pPr algn="ctr"/>
            <a:r>
              <a:rPr lang="en-US" sz="2000"/>
              <a:t>P</a:t>
            </a:r>
          </a:p>
          <a:p>
            <a:pPr algn="ctr"/>
            <a:r>
              <a:rPr lang="en-US" sz="2000"/>
              <a:t>R</a:t>
            </a:r>
          </a:p>
          <a:p>
            <a:pPr algn="ctr"/>
            <a:r>
              <a:rPr lang="en-US" sz="2000"/>
              <a:t>I</a:t>
            </a:r>
          </a:p>
          <a:p>
            <a:pPr algn="ctr"/>
            <a:r>
              <a:rPr lang="en-US" sz="2000"/>
              <a:t>V</a:t>
            </a:r>
            <a:br>
              <a:rPr lang="en-US" sz="2000"/>
            </a:br>
            <a:r>
              <a:rPr lang="en-US" sz="2000"/>
              <a:t>A</a:t>
            </a:r>
          </a:p>
          <a:p>
            <a:pPr algn="ctr"/>
            <a:r>
              <a:rPr lang="en-US" sz="2000"/>
              <a:t>T</a:t>
            </a:r>
          </a:p>
          <a:p>
            <a:pPr algn="ctr"/>
            <a:r>
              <a:rPr lang="en-US" sz="2000"/>
              <a:t>E</a:t>
            </a:r>
          </a:p>
          <a:p>
            <a:pPr algn="ctr"/>
            <a:r>
              <a:rPr lang="en-US" sz="2000"/>
              <a:t>I</a:t>
            </a:r>
          </a:p>
          <a:p>
            <a:pPr algn="ctr"/>
            <a:r>
              <a:rPr lang="en-US" sz="200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Cloud SQL</a:t>
            </a:r>
          </a:p>
          <a:p>
            <a:pPr algn="ctr"/>
            <a:r>
              <a:rPr lang="en-US" sz="1500" b="1"/>
              <a:t>(MySQL)</a:t>
            </a:r>
          </a:p>
        </p:txBody>
      </p:sp>
      <p:cxnSp>
        <p:nvCxnSpPr>
          <p:cNvPr id="150" name="Elbow Connector 149">
            <a:extLst>
              <a:ext uri="{FF2B5EF4-FFF2-40B4-BE49-F238E27FC236}">
                <a16:creationId xmlns:a16="http://schemas.microsoft.com/office/drawing/2014/main" id="{59A7B888-544F-014F-DEAC-E57332C66FEC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9048941" y="4633288"/>
            <a:ext cx="2509914" cy="2266172"/>
          </a:xfrm>
          <a:prstGeom prst="bentConnector3">
            <a:avLst>
              <a:gd name="adj1" fmla="val 91457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4756"/>
          </a:xfrm>
          <a:prstGeom prst="bentConnector3">
            <a:avLst>
              <a:gd name="adj1" fmla="val 50000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33288"/>
            <a:ext cx="677458" cy="1570495"/>
          </a:xfrm>
          <a:prstGeom prst="bentConnector3">
            <a:avLst>
              <a:gd name="adj1" fmla="val 50000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9F4F606-6272-5BF3-0523-6C1EC5C35838}"/>
              </a:ext>
            </a:extLst>
          </p:cNvPr>
          <p:cNvCxnSpPr>
            <a:cxnSpLocks/>
          </p:cNvCxnSpPr>
          <p:nvPr/>
        </p:nvCxnSpPr>
        <p:spPr>
          <a:xfrm flipV="1">
            <a:off x="10321230" y="1505220"/>
            <a:ext cx="1661831" cy="6717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156ADC-D4FA-A476-BB27-BF23B0D83AE2}"/>
              </a:ext>
            </a:extLst>
          </p:cNvPr>
          <p:cNvSpPr txBox="1"/>
          <p:nvPr/>
        </p:nvSpPr>
        <p:spPr>
          <a:xfrm>
            <a:off x="9899254" y="1102655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28DC27F-3372-E1D3-860B-A68246EEE415}"/>
              </a:ext>
            </a:extLst>
          </p:cNvPr>
          <p:cNvSpPr txBox="1"/>
          <p:nvPr/>
        </p:nvSpPr>
        <p:spPr>
          <a:xfrm>
            <a:off x="9869510" y="1526449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C48120-72A9-0675-C8DE-5E2F90B4E99C}"/>
              </a:ext>
            </a:extLst>
          </p:cNvPr>
          <p:cNvSpPr txBox="1"/>
          <p:nvPr/>
        </p:nvSpPr>
        <p:spPr>
          <a:xfrm>
            <a:off x="9006579" y="5450952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910212F-1E91-219E-D131-D4C2AF290BC1}"/>
              </a:ext>
            </a:extLst>
          </p:cNvPr>
          <p:cNvSpPr/>
          <p:nvPr/>
        </p:nvSpPr>
        <p:spPr>
          <a:xfrm>
            <a:off x="1267979" y="6367808"/>
            <a:ext cx="2327266" cy="10173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A96D2A-3819-3F12-13CD-2C4C706BAACE}"/>
              </a:ext>
            </a:extLst>
          </p:cNvPr>
          <p:cNvSpPr txBox="1"/>
          <p:nvPr/>
        </p:nvSpPr>
        <p:spPr>
          <a:xfrm>
            <a:off x="1267979" y="7077331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Domains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0AA3A4-2340-D9CA-3E1A-191D80CCF473}"/>
              </a:ext>
            </a:extLst>
          </p:cNvPr>
          <p:cNvSpPr txBox="1"/>
          <p:nvPr/>
        </p:nvSpPr>
        <p:spPr>
          <a:xfrm>
            <a:off x="2531588" y="7077331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DNS</a:t>
            </a:r>
          </a:p>
        </p:txBody>
      </p:sp>
      <p:pic>
        <p:nvPicPr>
          <p:cNvPr id="37" name="Google Shape;1989;p57">
            <a:extLst>
              <a:ext uri="{FF2B5EF4-FFF2-40B4-BE49-F238E27FC236}">
                <a16:creationId xmlns:a16="http://schemas.microsoft.com/office/drawing/2014/main" id="{DC48234C-D484-747E-8545-4FAA7C1A3B7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698254" y="6512398"/>
            <a:ext cx="686755" cy="511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05;p25">
            <a:extLst>
              <a:ext uri="{FF2B5EF4-FFF2-40B4-BE49-F238E27FC236}">
                <a16:creationId xmlns:a16="http://schemas.microsoft.com/office/drawing/2014/main" id="{F9CBE1FC-A687-66EF-C443-D2BC4B08865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408394" y="6416130"/>
            <a:ext cx="1015310" cy="73878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4191705-F3C8-0006-8428-B7F481A14380}"/>
              </a:ext>
            </a:extLst>
          </p:cNvPr>
          <p:cNvSpPr txBox="1"/>
          <p:nvPr/>
        </p:nvSpPr>
        <p:spPr>
          <a:xfrm>
            <a:off x="78030" y="3080281"/>
            <a:ext cx="2878160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https://app1.kalyanreddydaida.com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DB9B73-F001-4D02-2466-B9B26D02A38A}"/>
              </a:ext>
            </a:extLst>
          </p:cNvPr>
          <p:cNvSpPr txBox="1"/>
          <p:nvPr/>
        </p:nvSpPr>
        <p:spPr>
          <a:xfrm>
            <a:off x="6284908" y="4504958"/>
            <a:ext cx="1074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C00000"/>
                </a:solidFill>
              </a:rPr>
              <a:t>User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Management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Web </a:t>
            </a:r>
          </a:p>
          <a:p>
            <a:pPr algn="ctr"/>
            <a:r>
              <a:rPr lang="en-US" sz="1200" b="1">
                <a:solidFill>
                  <a:srgbClr val="C00000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88671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173524" y="619154"/>
            <a:ext cx="14185570" cy="6283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Terraform Registry - Use Publicly Available Modules</a:t>
            </a:r>
            <a:endParaRPr lang="en-US" sz="4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E13B80-F324-2F43-8CE3-35D72D654B98}"/>
              </a:ext>
            </a:extLst>
          </p:cNvPr>
          <p:cNvSpPr/>
          <p:nvPr/>
        </p:nvSpPr>
        <p:spPr>
          <a:xfrm>
            <a:off x="173524" y="1501975"/>
            <a:ext cx="5313881" cy="1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 </a:t>
            </a:r>
            <a:r>
              <a:rPr lang="en-IN">
                <a:solidFill>
                  <a:srgbClr val="FFFF00"/>
                </a:solidFill>
              </a:rPr>
              <a:t>Terraform Registry </a:t>
            </a:r>
            <a:r>
              <a:rPr lang="en-IN"/>
              <a:t>hosts a broad collection of </a:t>
            </a:r>
            <a:r>
              <a:rPr lang="en-IN">
                <a:solidFill>
                  <a:srgbClr val="FFFF00"/>
                </a:solidFill>
              </a:rPr>
              <a:t>publicly available </a:t>
            </a:r>
            <a:r>
              <a:rPr lang="en-IN"/>
              <a:t>Terraform modules for configuring many kinds of common infrastructure.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6A8466-70B9-8348-B8F1-A94C16E9C2F8}"/>
              </a:ext>
            </a:extLst>
          </p:cNvPr>
          <p:cNvSpPr/>
          <p:nvPr/>
        </p:nvSpPr>
        <p:spPr>
          <a:xfrm>
            <a:off x="173524" y="5710764"/>
            <a:ext cx="5313881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These modules </a:t>
            </a:r>
            <a:r>
              <a:rPr lang="en-IN">
                <a:solidFill>
                  <a:srgbClr val="FFFF00"/>
                </a:solidFill>
              </a:rPr>
              <a:t>are free to use</a:t>
            </a:r>
            <a:r>
              <a:rPr lang="en-IN"/>
              <a:t>, and Terraform can </a:t>
            </a:r>
            <a:r>
              <a:rPr lang="en-IN">
                <a:solidFill>
                  <a:srgbClr val="FFFF00"/>
                </a:solidFill>
              </a:rPr>
              <a:t>download them automatically </a:t>
            </a:r>
            <a:r>
              <a:rPr lang="en-IN"/>
              <a:t>if you specify the appropriate source and version in a module call block.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AFAFC0-B475-0945-8C1F-816BCD13CFD2}"/>
              </a:ext>
            </a:extLst>
          </p:cNvPr>
          <p:cNvSpPr/>
          <p:nvPr/>
        </p:nvSpPr>
        <p:spPr>
          <a:xfrm>
            <a:off x="1268238" y="3628753"/>
            <a:ext cx="2836776" cy="14207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err="1"/>
              <a:t>ModulesDemo</a:t>
            </a:r>
            <a:r>
              <a:rPr lang="en-US" sz="3500"/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ECD7B-155C-16AF-C870-BC0BF200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1" y="2342932"/>
            <a:ext cx="8640255" cy="42724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84117E-5EFD-C48B-7A8A-06E9AED4FA46}"/>
              </a:ext>
            </a:extLst>
          </p:cNvPr>
          <p:cNvSpPr/>
          <p:nvPr/>
        </p:nvSpPr>
        <p:spPr>
          <a:xfrm>
            <a:off x="6195317" y="2845943"/>
            <a:ext cx="5938463" cy="5239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8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E00E01-F359-6956-346A-F9B3B8037B83}"/>
              </a:ext>
            </a:extLst>
          </p:cNvPr>
          <p:cNvSpPr/>
          <p:nvPr/>
        </p:nvSpPr>
        <p:spPr>
          <a:xfrm>
            <a:off x="10225668" y="630238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GCP Services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0243C7-EF10-4A88-8EAF-C1526493507C}"/>
              </a:ext>
            </a:extLst>
          </p:cNvPr>
          <p:cNvSpPr/>
          <p:nvPr/>
        </p:nvSpPr>
        <p:spPr>
          <a:xfrm>
            <a:off x="11140973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Terraform Modules from Public Registry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49D2B0-B032-DB8C-7361-D70B9C4EE2DA}"/>
              </a:ext>
            </a:extLst>
          </p:cNvPr>
          <p:cNvSpPr/>
          <p:nvPr/>
        </p:nvSpPr>
        <p:spPr>
          <a:xfrm>
            <a:off x="11140973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Build Terraform Custom Module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0AE241-C145-7EA4-2208-F4C247DE5D40}"/>
              </a:ext>
            </a:extLst>
          </p:cNvPr>
          <p:cNvSpPr/>
          <p:nvPr/>
        </p:nvSpPr>
        <p:spPr>
          <a:xfrm>
            <a:off x="11140972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DevOps for Terraform Configs: Cloud Build &amp; GitHub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06DADD-7AE9-CDBE-D931-B14687360423}"/>
              </a:ext>
            </a:extLst>
          </p:cNvPr>
          <p:cNvSpPr/>
          <p:nvPr/>
        </p:nvSpPr>
        <p:spPr>
          <a:xfrm>
            <a:off x="11140974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GCP Global Application Load Balancer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GCP Services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GCP ALB Header based Routing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GCP Cloud Logging</a:t>
            </a:r>
          </a:p>
          <a:p>
            <a:pPr algn="ctr"/>
            <a:r>
              <a:rPr lang="en-US" sz="1800"/>
              <a:t>(Send App logs to Cloud Logging)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GCP Cloud Monitoring</a:t>
            </a:r>
          </a:p>
          <a:p>
            <a:pPr algn="ctr"/>
            <a:r>
              <a:rPr lang="en-US" sz="1800"/>
              <a:t>(Uptime Checks, Alert Policy)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115611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GCP Cloud SQL </a:t>
            </a:r>
          </a:p>
          <a:p>
            <a:pPr algn="ctr"/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Public IP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115610" y="414089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DNS to DB with Self-signed SSL + Cloud SQL </a:t>
            </a:r>
            <a:r>
              <a:rPr lang="en-US">
                <a:solidFill>
                  <a:srgbClr val="FFFF00"/>
                </a:solidFill>
              </a:rPr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115610" y="48287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DNS to DB with Cloud DNS + Cloud SQL </a:t>
            </a:r>
            <a:r>
              <a:rPr lang="en-US">
                <a:solidFill>
                  <a:srgbClr val="FFFF00"/>
                </a:solidFill>
              </a:rPr>
              <a:t>Public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115609" y="553667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GCP Cloud SQL </a:t>
            </a:r>
          </a:p>
          <a:p>
            <a:pPr algn="ctr"/>
            <a:r>
              <a:rPr lang="en-US"/>
              <a:t>with </a:t>
            </a:r>
            <a:r>
              <a:rPr lang="en-US">
                <a:solidFill>
                  <a:srgbClr val="FFFF00"/>
                </a:solidFill>
              </a:rPr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115610" y="625287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DNS to DB with Self-signed SSL + Cloud SQL </a:t>
            </a:r>
            <a:r>
              <a:rPr lang="en-US">
                <a:solidFill>
                  <a:srgbClr val="FFFF00"/>
                </a:solidFill>
              </a:rPr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409D6B4D-047D-174D-229A-9C5C7ABC391A}"/>
              </a:ext>
            </a:extLst>
          </p:cNvPr>
          <p:cNvSpPr/>
          <p:nvPr/>
        </p:nvSpPr>
        <p:spPr>
          <a:xfrm>
            <a:off x="115609" y="698289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DNS to DB with Cloud DNS + Cloud SQL </a:t>
            </a:r>
            <a:r>
              <a:rPr lang="en-US">
                <a:solidFill>
                  <a:srgbClr val="FFFF00"/>
                </a:solidFill>
              </a:rPr>
              <a:t>Private IP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19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rgbClr val="FFFF00"/>
                </a:solidFill>
              </a:rPr>
              <a:t>30+</a:t>
            </a:r>
          </a:p>
          <a:p>
            <a:pPr algn="ctr"/>
            <a:r>
              <a:rPr lang="en-US" sz="4000" b="1"/>
              <a:t>Real-World Demos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7E4934D-2C2D-B48E-E4B9-C648CB9B45A7}"/>
              </a:ext>
            </a:extLst>
          </p:cNvPr>
          <p:cNvSpPr/>
          <p:nvPr/>
        </p:nvSpPr>
        <p:spPr>
          <a:xfrm>
            <a:off x="4593018" y="3639922"/>
            <a:ext cx="5339256" cy="1188851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/>
              <a:t>Incremental way to build complex infra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Cloud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20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21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664014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22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72910" y="414089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23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64013" y="482877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24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64012" y="55366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25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59918" y="624654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26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77D84E1-07A2-5CC7-1F99-2A931FAF509F}"/>
              </a:ext>
            </a:extLst>
          </p:cNvPr>
          <p:cNvSpPr/>
          <p:nvPr/>
        </p:nvSpPr>
        <p:spPr>
          <a:xfrm>
            <a:off x="3645803" y="69891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27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8B5AA0C-3059-FBAE-38EF-57E8057E6F7F}"/>
              </a:ext>
            </a:extLst>
          </p:cNvPr>
          <p:cNvSpPr/>
          <p:nvPr/>
        </p:nvSpPr>
        <p:spPr>
          <a:xfrm>
            <a:off x="10246426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28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5B2CB0-7B36-5DD2-D86D-9D3D182173A2}"/>
              </a:ext>
            </a:extLst>
          </p:cNvPr>
          <p:cNvSpPr/>
          <p:nvPr/>
        </p:nvSpPr>
        <p:spPr>
          <a:xfrm>
            <a:off x="10246425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29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5B364A5-0393-C40F-15F1-5730C789DC22}"/>
              </a:ext>
            </a:extLst>
          </p:cNvPr>
          <p:cNvSpPr/>
          <p:nvPr/>
        </p:nvSpPr>
        <p:spPr>
          <a:xfrm>
            <a:off x="10257575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30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879DABA-DA9E-77A0-4CDA-E202E856CA7B}"/>
              </a:ext>
            </a:extLst>
          </p:cNvPr>
          <p:cNvSpPr/>
          <p:nvPr/>
        </p:nvSpPr>
        <p:spPr>
          <a:xfrm>
            <a:off x="10242331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31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9256C46-92D4-1F0F-421E-384FBDF51227}"/>
              </a:ext>
            </a:extLst>
          </p:cNvPr>
          <p:cNvSpPr/>
          <p:nvPr/>
        </p:nvSpPr>
        <p:spPr>
          <a:xfrm>
            <a:off x="4633645" y="5301417"/>
            <a:ext cx="5339255" cy="237570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84455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3" grpId="0" animBg="1"/>
      <p:bldP spid="45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149188-79FC-5940-8F7C-38D284EB0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F8ACE8-376B-0643-8C46-ACBFEE10F10A}"/>
              </a:ext>
            </a:extLst>
          </p:cNvPr>
          <p:cNvSpPr/>
          <p:nvPr/>
        </p:nvSpPr>
        <p:spPr>
          <a:xfrm>
            <a:off x="382715" y="3944429"/>
            <a:ext cx="5456257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>
                <a:solidFill>
                  <a:schemeClr val="bg1"/>
                </a:solidFill>
              </a:rPr>
              <a:t>Build a </a:t>
            </a:r>
            <a:r>
              <a:rPr lang="en-IN" sz="3000">
                <a:solidFill>
                  <a:srgbClr val="FFFF00"/>
                </a:solidFill>
              </a:rPr>
              <a:t>Local</a:t>
            </a:r>
            <a:r>
              <a:rPr lang="en-IN" sz="3000">
                <a:solidFill>
                  <a:schemeClr val="bg1"/>
                </a:solidFill>
              </a:rPr>
              <a:t> Terraform Module and call it from </a:t>
            </a:r>
            <a:r>
              <a:rPr lang="en-IN" sz="3000">
                <a:solidFill>
                  <a:srgbClr val="FFFF00"/>
                </a:solidFill>
              </a:rPr>
              <a:t>Root</a:t>
            </a:r>
            <a:r>
              <a:rPr lang="en-IN" sz="3000">
                <a:solidFill>
                  <a:schemeClr val="bg1"/>
                </a:solidFill>
              </a:rPr>
              <a:t> Module and Test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970494" y="1915685"/>
            <a:ext cx="3411922" cy="13283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/>
              <a:t>Modules</a:t>
            </a:r>
          </a:p>
          <a:p>
            <a:pPr algn="ctr"/>
            <a:r>
              <a:rPr lang="en-US" sz="3500"/>
              <a:t>Demo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27E5C9-0326-4A13-1488-93EB7E97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9676519" y="4331454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9676519" y="899374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Root Module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9A9383-8867-A30C-E727-F581DFDD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1351396"/>
            <a:ext cx="2277426" cy="2763404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DB620D2-016C-233A-34D1-5E095B9EE16A}"/>
              </a:ext>
            </a:extLst>
          </p:cNvPr>
          <p:cNvSpPr/>
          <p:nvPr/>
        </p:nvSpPr>
        <p:spPr>
          <a:xfrm>
            <a:off x="9811820" y="3195263"/>
            <a:ext cx="1869897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03895F2-377B-FA78-83C2-1447C67A81A4}"/>
              </a:ext>
            </a:extLst>
          </p:cNvPr>
          <p:cNvCxnSpPr>
            <a:cxnSpLocks/>
            <a:endCxn id="19" idx="3"/>
          </p:cNvCxnSpPr>
          <p:nvPr/>
        </p:nvCxnSpPr>
        <p:spPr>
          <a:xfrm rot="16200000" flipH="1">
            <a:off x="10957388" y="4094251"/>
            <a:ext cx="3041152" cy="1571946"/>
          </a:xfrm>
          <a:prstGeom prst="bentConnector4">
            <a:avLst>
              <a:gd name="adj1" fmla="val 169"/>
              <a:gd name="adj2" fmla="val 1491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45FFAA-A1A6-0FEB-0387-12A2824C6AB9}"/>
              </a:ext>
            </a:extLst>
          </p:cNvPr>
          <p:cNvSpPr/>
          <p:nvPr/>
        </p:nvSpPr>
        <p:spPr>
          <a:xfrm>
            <a:off x="9811820" y="5219272"/>
            <a:ext cx="3452117" cy="2363056"/>
          </a:xfrm>
          <a:prstGeom prst="roundRect">
            <a:avLst>
              <a:gd name="adj" fmla="val 8245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11947992" y="3123679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C00000"/>
                </a:solidFill>
              </a:rPr>
              <a:t>Call VM Instance child module in</a:t>
            </a:r>
          </a:p>
          <a:p>
            <a:r>
              <a:rPr lang="en-US" sz="1200" b="1">
                <a:solidFill>
                  <a:srgbClr val="C00000"/>
                </a:solidFill>
              </a:rPr>
              <a:t>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0" y="44561"/>
            <a:ext cx="13511544" cy="1188851"/>
          </a:xfrm>
        </p:spPr>
        <p:txBody>
          <a:bodyPr/>
          <a:lstStyle/>
          <a:p>
            <a:pPr algn="l"/>
            <a:r>
              <a:rPr lang="en-US"/>
              <a:t>Build a Local Terraform Module</a:t>
            </a:r>
          </a:p>
        </p:txBody>
      </p:sp>
    </p:spTree>
    <p:extLst>
      <p:ext uri="{BB962C8B-B14F-4D97-AF65-F5344CB8AC3E}">
        <p14:creationId xmlns:p14="http://schemas.microsoft.com/office/powerpoint/2010/main" val="1352746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2123128" y="5276111"/>
            <a:ext cx="7750337" cy="190552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2114536" y="5308136"/>
            <a:ext cx="169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/>
              <a:t>Zone:  us-central1-a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198;p23">
            <a:extLst>
              <a:ext uri="{FF2B5EF4-FFF2-40B4-BE49-F238E27FC236}">
                <a16:creationId xmlns:a16="http://schemas.microsoft.com/office/drawing/2014/main" id="{8C7A1CA4-BAC3-72EE-4FBF-1163BE1B5C2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9912" y="5899862"/>
            <a:ext cx="507592" cy="4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500157" y="6382469"/>
            <a:ext cx="723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dev-</a:t>
            </a:r>
            <a:r>
              <a:rPr lang="en-US" sz="1400" err="1"/>
              <a:t>vm</a:t>
            </a:r>
            <a:endParaRPr lang="en-US" sz="14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198;p23">
            <a:extLst>
              <a:ext uri="{FF2B5EF4-FFF2-40B4-BE49-F238E27FC236}">
                <a16:creationId xmlns:a16="http://schemas.microsoft.com/office/drawing/2014/main" id="{D84CDA11-A0A9-D909-8313-C6419C97145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527" y="5899862"/>
            <a:ext cx="507592" cy="4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113B83F-21CF-7C25-44C4-3142FBE70152}"/>
              </a:ext>
            </a:extLst>
          </p:cNvPr>
          <p:cNvSpPr txBox="1"/>
          <p:nvPr/>
        </p:nvSpPr>
        <p:spPr>
          <a:xfrm>
            <a:off x="7231640" y="6382469"/>
            <a:ext cx="805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prod-</a:t>
            </a:r>
            <a:r>
              <a:rPr lang="en-US" sz="1400" err="1"/>
              <a:t>vm</a:t>
            </a:r>
            <a:endParaRPr lang="en-US" sz="14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F0E9CCB-9F6D-0588-EE8A-C1533A84CE09}"/>
              </a:ext>
            </a:extLst>
          </p:cNvPr>
          <p:cNvSpPr/>
          <p:nvPr/>
        </p:nvSpPr>
        <p:spPr>
          <a:xfrm>
            <a:off x="8251591" y="5886232"/>
            <a:ext cx="994592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Disk</a:t>
            </a:r>
          </a:p>
          <a:p>
            <a:pPr algn="ctr"/>
            <a:r>
              <a:rPr lang="en-US" sz="1800" b="1"/>
              <a:t>20GB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994592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Disk</a:t>
            </a:r>
          </a:p>
          <a:p>
            <a:pPr algn="ctr"/>
            <a:r>
              <a:rPr lang="en-US" sz="1800" b="1"/>
              <a:t>20GB</a:t>
            </a:r>
          </a:p>
        </p:txBody>
      </p:sp>
    </p:spTree>
    <p:extLst>
      <p:ext uri="{BB962C8B-B14F-4D97-AF65-F5344CB8AC3E}">
        <p14:creationId xmlns:p14="http://schemas.microsoft.com/office/powerpoint/2010/main" val="1533832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0081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/>
              <a:t>GCP Global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678010" y="541505"/>
            <a:ext cx="1192240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17" y="45254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994957" y="888448"/>
            <a:ext cx="11338330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988390" y="880112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5892800" y="979521"/>
            <a:ext cx="7286376" cy="657522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6409467" y="1063687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896" y="107430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6173109" y="2118951"/>
            <a:ext cx="6681072" cy="23383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6156062" y="2106782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6278821" y="2389631"/>
            <a:ext cx="4971142" cy="1964145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6225001" y="2380739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1440165" y="738610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Automated by Terraform</a:t>
            </a:r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2580444" y="3566783"/>
            <a:ext cx="1859349" cy="820889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0442" y="3678709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954" y="534612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207780" y="1017400"/>
            <a:ext cx="1218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Users</a:t>
            </a:r>
          </a:p>
          <a:p>
            <a:pPr algn="ctr"/>
            <a:r>
              <a:rPr lang="en-US" sz="1600" b="1">
                <a:solidFill>
                  <a:srgbClr val="0070C0"/>
                </a:solidFill>
              </a:rPr>
              <a:t>from</a:t>
            </a:r>
          </a:p>
          <a:p>
            <a:pPr algn="ctr"/>
            <a:r>
              <a:rPr lang="en-US" sz="1600" b="1">
                <a:solidFill>
                  <a:srgbClr val="0070C0"/>
                </a:solidFill>
              </a:rPr>
              <a:t>us-central1 or nearest regions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67E3725-BC85-6570-7158-4798093C2F99}"/>
              </a:ext>
            </a:extLst>
          </p:cNvPr>
          <p:cNvSpPr/>
          <p:nvPr/>
        </p:nvSpPr>
        <p:spPr>
          <a:xfrm>
            <a:off x="11487318" y="2331183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oogle Shape;291;p25">
            <a:extLst>
              <a:ext uri="{FF2B5EF4-FFF2-40B4-BE49-F238E27FC236}">
                <a16:creationId xmlns:a16="http://schemas.microsoft.com/office/drawing/2014/main" id="{20A235BF-D8AD-C301-F39E-E7F447E505F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06000" y="3404597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301;p25">
            <a:extLst>
              <a:ext uri="{FF2B5EF4-FFF2-40B4-BE49-F238E27FC236}">
                <a16:creationId xmlns:a16="http://schemas.microsoft.com/office/drawing/2014/main" id="{F5D18F2E-67D8-2BDB-7C56-0CA747C85E2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61859" y="2428563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468539-0F70-DAC8-ADD4-690EF441FA5F}"/>
              </a:ext>
            </a:extLst>
          </p:cNvPr>
          <p:cNvSpPr txBox="1"/>
          <p:nvPr/>
        </p:nvSpPr>
        <p:spPr>
          <a:xfrm>
            <a:off x="11596256" y="3035786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906BD58-51BC-4065-FDED-3E852D35556C}"/>
              </a:ext>
            </a:extLst>
          </p:cNvPr>
          <p:cNvSpPr txBox="1"/>
          <p:nvPr/>
        </p:nvSpPr>
        <p:spPr>
          <a:xfrm>
            <a:off x="11461220" y="398755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922AC-7E01-4D46-F85E-9E2CF1B41112}"/>
              </a:ext>
            </a:extLst>
          </p:cNvPr>
          <p:cNvSpPr txBox="1"/>
          <p:nvPr/>
        </p:nvSpPr>
        <p:spPr>
          <a:xfrm flipH="1">
            <a:off x="720367" y="3975043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HTTP</a:t>
            </a:r>
          </a:p>
        </p:txBody>
      </p:sp>
      <p:pic>
        <p:nvPicPr>
          <p:cNvPr id="75" name="Graphic 74" descr="Syncing cloud with solid fill">
            <a:extLst>
              <a:ext uri="{FF2B5EF4-FFF2-40B4-BE49-F238E27FC236}">
                <a16:creationId xmlns:a16="http://schemas.microsoft.com/office/drawing/2014/main" id="{19A73FEE-A52D-A2CD-A767-856ADD3737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96067" y="4639737"/>
            <a:ext cx="559865" cy="61287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600D3B3-59C7-FD75-8D85-25E35F3FD224}"/>
              </a:ext>
            </a:extLst>
          </p:cNvPr>
          <p:cNvSpPr txBox="1"/>
          <p:nvPr/>
        </p:nvSpPr>
        <p:spPr>
          <a:xfrm>
            <a:off x="13617463" y="5106581"/>
            <a:ext cx="958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0070C0"/>
                </a:solidFill>
              </a:rPr>
              <a:t>Internet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BCBD587-2EE9-BDAB-AF4E-CF00F439673F}"/>
              </a:ext>
            </a:extLst>
          </p:cNvPr>
          <p:cNvSpPr/>
          <p:nvPr/>
        </p:nvSpPr>
        <p:spPr>
          <a:xfrm>
            <a:off x="13707672" y="4593931"/>
            <a:ext cx="744020" cy="820427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113ECAC6-3BF4-B1D1-201B-EECB4799B7BE}"/>
              </a:ext>
            </a:extLst>
          </p:cNvPr>
          <p:cNvCxnSpPr>
            <a:cxnSpLocks/>
            <a:stCxn id="62" idx="3"/>
            <a:endCxn id="78" idx="0"/>
          </p:cNvCxnSpPr>
          <p:nvPr/>
        </p:nvCxnSpPr>
        <p:spPr>
          <a:xfrm>
            <a:off x="12618396" y="3313255"/>
            <a:ext cx="1461286" cy="128067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CB9D8D8-6573-586B-2CED-16E24D0FB945}"/>
              </a:ext>
            </a:extLst>
          </p:cNvPr>
          <p:cNvSpPr txBox="1"/>
          <p:nvPr/>
        </p:nvSpPr>
        <p:spPr>
          <a:xfrm>
            <a:off x="12792139" y="2985895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10416728" y="1041695"/>
            <a:ext cx="266202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378781" y="1133751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39259" y="1143216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10384427" y="1599557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11228200" y="1610312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pic>
        <p:nvPicPr>
          <p:cNvPr id="98" name="Google Shape;290;p25">
            <a:extLst>
              <a:ext uri="{FF2B5EF4-FFF2-40B4-BE49-F238E27FC236}">
                <a16:creationId xmlns:a16="http://schemas.microsoft.com/office/drawing/2014/main" id="{8E8B2747-0B6F-7D71-6779-76CA7E30964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292859" y="1143216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F4A9F4B-349C-7452-96C7-F37381AB443F}"/>
              </a:ext>
            </a:extLst>
          </p:cNvPr>
          <p:cNvSpPr txBox="1"/>
          <p:nvPr/>
        </p:nvSpPr>
        <p:spPr>
          <a:xfrm>
            <a:off x="12152986" y="1619777"/>
            <a:ext cx="9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fw_health</a:t>
            </a:r>
            <a:endParaRPr lang="en-US" sz="1400"/>
          </a:p>
          <a:p>
            <a:pPr algn="ctr"/>
            <a:r>
              <a:rPr lang="en-US" sz="1400"/>
              <a:t>check</a:t>
            </a:r>
          </a:p>
        </p:txBody>
      </p:sp>
      <p:sp>
        <p:nvSpPr>
          <p:cNvPr id="9" name="Google Shape;512;p32">
            <a:extLst>
              <a:ext uri="{FF2B5EF4-FFF2-40B4-BE49-F238E27FC236}">
                <a16:creationId xmlns:a16="http://schemas.microsoft.com/office/drawing/2014/main" id="{08033BB0-F492-FD56-29EA-6ECA022B1C3C}"/>
              </a:ext>
            </a:extLst>
          </p:cNvPr>
          <p:cNvSpPr/>
          <p:nvPr/>
        </p:nvSpPr>
        <p:spPr>
          <a:xfrm>
            <a:off x="6407345" y="2673424"/>
            <a:ext cx="4476620" cy="1553135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99;p35">
            <a:extLst>
              <a:ext uri="{FF2B5EF4-FFF2-40B4-BE49-F238E27FC236}">
                <a16:creationId xmlns:a16="http://schemas.microsoft.com/office/drawing/2014/main" id="{FBD119CE-1AF9-13BA-FB60-43341195A070}"/>
              </a:ext>
            </a:extLst>
          </p:cNvPr>
          <p:cNvSpPr/>
          <p:nvPr/>
        </p:nvSpPr>
        <p:spPr>
          <a:xfrm>
            <a:off x="6512982" y="2745123"/>
            <a:ext cx="1277423" cy="1386684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BDC40-517C-229C-2685-EECA941D9B24}"/>
              </a:ext>
            </a:extLst>
          </p:cNvPr>
          <p:cNvSpPr txBox="1"/>
          <p:nvPr/>
        </p:nvSpPr>
        <p:spPr>
          <a:xfrm>
            <a:off x="6568782" y="269609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us-central1-a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30A6F4EE-0320-350A-DA83-B88FE9DCF656}"/>
              </a:ext>
            </a:extLst>
          </p:cNvPr>
          <p:cNvSpPr/>
          <p:nvPr/>
        </p:nvSpPr>
        <p:spPr>
          <a:xfrm>
            <a:off x="6844620" y="315206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BC628BD1-23E0-173F-97CD-37A2F1374D3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1543" y="323762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779AA2-87B7-366A-E45B-1AAA626DD1C5}"/>
              </a:ext>
            </a:extLst>
          </p:cNvPr>
          <p:cNvSpPr txBox="1"/>
          <p:nvPr/>
        </p:nvSpPr>
        <p:spPr>
          <a:xfrm>
            <a:off x="6844620" y="369382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478A6EB-4D14-AC7F-4016-C592B59E3A44}"/>
              </a:ext>
            </a:extLst>
          </p:cNvPr>
          <p:cNvSpPr txBox="1"/>
          <p:nvPr/>
        </p:nvSpPr>
        <p:spPr>
          <a:xfrm>
            <a:off x="7889384" y="2996926"/>
            <a:ext cx="1551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</a:t>
            </a:r>
          </a:p>
          <a:p>
            <a:pPr algn="ctr"/>
            <a:r>
              <a:rPr lang="en-US" sz="1800" b="1">
                <a:solidFill>
                  <a:srgbClr val="C00000"/>
                </a:solidFill>
              </a:rPr>
              <a:t>US-CENTRAL1 </a:t>
            </a:r>
          </a:p>
          <a:p>
            <a:pPr algn="ctr"/>
            <a:r>
              <a:rPr lang="en-US" sz="1800" b="1">
                <a:solidFill>
                  <a:srgbClr val="C00000"/>
                </a:solidFill>
              </a:rPr>
              <a:t>APP1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653724CF-7E78-F872-9DF1-351CE788C754}"/>
              </a:ext>
            </a:extLst>
          </p:cNvPr>
          <p:cNvSpPr/>
          <p:nvPr/>
        </p:nvSpPr>
        <p:spPr>
          <a:xfrm>
            <a:off x="9491494" y="2728117"/>
            <a:ext cx="1277423" cy="1386684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FFF585-2CE4-0744-D2F6-A8B764DEEB04}"/>
              </a:ext>
            </a:extLst>
          </p:cNvPr>
          <p:cNvSpPr txBox="1"/>
          <p:nvPr/>
        </p:nvSpPr>
        <p:spPr>
          <a:xfrm>
            <a:off x="9543287" y="2679088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2E333AC-03B8-846D-F9DC-6D6B57BBEBE1}"/>
              </a:ext>
            </a:extLst>
          </p:cNvPr>
          <p:cNvSpPr/>
          <p:nvPr/>
        </p:nvSpPr>
        <p:spPr>
          <a:xfrm>
            <a:off x="9823132" y="313505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Google Shape;198;p23">
            <a:extLst>
              <a:ext uri="{FF2B5EF4-FFF2-40B4-BE49-F238E27FC236}">
                <a16:creationId xmlns:a16="http://schemas.microsoft.com/office/drawing/2014/main" id="{8897BC9C-3BA9-DA96-A41E-58207904966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90055" y="3220615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8136764-882E-232F-55E5-06DB555D55E3}"/>
              </a:ext>
            </a:extLst>
          </p:cNvPr>
          <p:cNvSpPr txBox="1"/>
          <p:nvPr/>
        </p:nvSpPr>
        <p:spPr>
          <a:xfrm>
            <a:off x="9823132" y="367681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F7780920-4C19-8946-684F-39920957ABAD}"/>
              </a:ext>
            </a:extLst>
          </p:cNvPr>
          <p:cNvCxnSpPr>
            <a:cxnSpLocks/>
            <a:stCxn id="9" idx="3"/>
            <a:endCxn id="62" idx="1"/>
          </p:cNvCxnSpPr>
          <p:nvPr/>
        </p:nvCxnSpPr>
        <p:spPr>
          <a:xfrm flipV="1">
            <a:off x="10883965" y="3313255"/>
            <a:ext cx="603353" cy="13673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97FA367-4C0F-832B-95E9-94692C6CD934}"/>
              </a:ext>
            </a:extLst>
          </p:cNvPr>
          <p:cNvSpPr/>
          <p:nvPr/>
        </p:nvSpPr>
        <p:spPr>
          <a:xfrm>
            <a:off x="2219662" y="3331203"/>
            <a:ext cx="2613956" cy="1687878"/>
          </a:xfrm>
          <a:prstGeom prst="roundRect">
            <a:avLst>
              <a:gd name="adj" fmla="val 8344"/>
            </a:avLst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2974FBF-60D9-4097-8521-18D8040DFFF2}"/>
              </a:ext>
            </a:extLst>
          </p:cNvPr>
          <p:cNvSpPr txBox="1"/>
          <p:nvPr/>
        </p:nvSpPr>
        <p:spPr>
          <a:xfrm>
            <a:off x="2737192" y="4441829"/>
            <a:ext cx="1651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Global Application</a:t>
            </a:r>
          </a:p>
          <a:p>
            <a:pPr algn="ctr"/>
            <a:r>
              <a:rPr lang="en-US" sz="1500" b="1"/>
              <a:t>Load Balancer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AA6388-F7EA-136F-8960-55DDEF0D3757}"/>
              </a:ext>
            </a:extLst>
          </p:cNvPr>
          <p:cNvSpPr txBox="1"/>
          <p:nvPr/>
        </p:nvSpPr>
        <p:spPr>
          <a:xfrm>
            <a:off x="914447" y="2559843"/>
            <a:ext cx="1146468" cy="30777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0070C0"/>
                </a:solidFill>
              </a:rPr>
              <a:t>http://LB-IP/</a:t>
            </a:r>
          </a:p>
        </p:txBody>
      </p:sp>
      <p:sp>
        <p:nvSpPr>
          <p:cNvPr id="121" name="Google Shape;1256;p47">
            <a:extLst>
              <a:ext uri="{FF2B5EF4-FFF2-40B4-BE49-F238E27FC236}">
                <a16:creationId xmlns:a16="http://schemas.microsoft.com/office/drawing/2014/main" id="{9364960F-7671-FD45-FCE7-17436ED77D66}"/>
              </a:ext>
            </a:extLst>
          </p:cNvPr>
          <p:cNvSpPr/>
          <p:nvPr/>
        </p:nvSpPr>
        <p:spPr>
          <a:xfrm>
            <a:off x="6190156" y="5012576"/>
            <a:ext cx="6681072" cy="23383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BA9B438-5FFD-3EFE-BEC3-CFA742AAE769}"/>
              </a:ext>
            </a:extLst>
          </p:cNvPr>
          <p:cNvSpPr txBox="1"/>
          <p:nvPr/>
        </p:nvSpPr>
        <p:spPr>
          <a:xfrm>
            <a:off x="6154868" y="5000407"/>
            <a:ext cx="17511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asia-south1</a:t>
            </a:r>
          </a:p>
        </p:txBody>
      </p:sp>
      <p:sp>
        <p:nvSpPr>
          <p:cNvPr id="125" name="Google Shape;702;p35">
            <a:extLst>
              <a:ext uri="{FF2B5EF4-FFF2-40B4-BE49-F238E27FC236}">
                <a16:creationId xmlns:a16="http://schemas.microsoft.com/office/drawing/2014/main" id="{56A1D222-1796-1390-5DC8-CA7B1254FD76}"/>
              </a:ext>
            </a:extLst>
          </p:cNvPr>
          <p:cNvSpPr/>
          <p:nvPr/>
        </p:nvSpPr>
        <p:spPr>
          <a:xfrm>
            <a:off x="6295868" y="5283256"/>
            <a:ext cx="4971142" cy="1964145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582098A-6686-79C5-DAD5-6AB36319AEE4}"/>
              </a:ext>
            </a:extLst>
          </p:cNvPr>
          <p:cNvSpPr txBox="1"/>
          <p:nvPr/>
        </p:nvSpPr>
        <p:spPr>
          <a:xfrm>
            <a:off x="6178922" y="5274364"/>
            <a:ext cx="24149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asia-south1 -subnet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4C6F9563-C0A6-7021-6D75-59B31795AB88}"/>
              </a:ext>
            </a:extLst>
          </p:cNvPr>
          <p:cNvSpPr/>
          <p:nvPr/>
        </p:nvSpPr>
        <p:spPr>
          <a:xfrm>
            <a:off x="11504365" y="5224808"/>
            <a:ext cx="1131078" cy="1964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Google Shape;291;p25">
            <a:extLst>
              <a:ext uri="{FF2B5EF4-FFF2-40B4-BE49-F238E27FC236}">
                <a16:creationId xmlns:a16="http://schemas.microsoft.com/office/drawing/2014/main" id="{E3BE77C4-A151-C267-1C33-E317DDA8990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623047" y="6298222"/>
            <a:ext cx="804738" cy="636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301;p25">
            <a:extLst>
              <a:ext uri="{FF2B5EF4-FFF2-40B4-BE49-F238E27FC236}">
                <a16:creationId xmlns:a16="http://schemas.microsoft.com/office/drawing/2014/main" id="{03219356-6D48-5609-1D1A-526D207A212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78906" y="5322188"/>
            <a:ext cx="656197" cy="636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B4914B47-4C1C-1C72-59EF-E13C92CCC5D8}"/>
              </a:ext>
            </a:extLst>
          </p:cNvPr>
          <p:cNvSpPr txBox="1"/>
          <p:nvPr/>
        </p:nvSpPr>
        <p:spPr>
          <a:xfrm>
            <a:off x="11613303" y="5929411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NAT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1C26F55-2CA9-EB36-6C1F-BED64DA28639}"/>
              </a:ext>
            </a:extLst>
          </p:cNvPr>
          <p:cNvSpPr txBox="1"/>
          <p:nvPr/>
        </p:nvSpPr>
        <p:spPr>
          <a:xfrm>
            <a:off x="11478267" y="6881175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Router</a:t>
            </a:r>
          </a:p>
        </p:txBody>
      </p:sp>
      <p:sp>
        <p:nvSpPr>
          <p:cNvPr id="135" name="Google Shape;512;p32">
            <a:extLst>
              <a:ext uri="{FF2B5EF4-FFF2-40B4-BE49-F238E27FC236}">
                <a16:creationId xmlns:a16="http://schemas.microsoft.com/office/drawing/2014/main" id="{E2803D36-1286-EB03-F5BF-CBA15FDE89A1}"/>
              </a:ext>
            </a:extLst>
          </p:cNvPr>
          <p:cNvSpPr/>
          <p:nvPr/>
        </p:nvSpPr>
        <p:spPr>
          <a:xfrm>
            <a:off x="6424392" y="5567049"/>
            <a:ext cx="4476620" cy="1553135"/>
          </a:xfrm>
          <a:prstGeom prst="roundRect">
            <a:avLst>
              <a:gd name="adj" fmla="val 82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699;p35">
            <a:extLst>
              <a:ext uri="{FF2B5EF4-FFF2-40B4-BE49-F238E27FC236}">
                <a16:creationId xmlns:a16="http://schemas.microsoft.com/office/drawing/2014/main" id="{3C2EE4C5-F6A4-DDBF-21EB-19791354F047}"/>
              </a:ext>
            </a:extLst>
          </p:cNvPr>
          <p:cNvSpPr/>
          <p:nvPr/>
        </p:nvSpPr>
        <p:spPr>
          <a:xfrm>
            <a:off x="6530029" y="5638748"/>
            <a:ext cx="1277423" cy="1386684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F5F0020-9235-1395-57E9-5C7AAD7E2026}"/>
              </a:ext>
            </a:extLst>
          </p:cNvPr>
          <p:cNvSpPr txBox="1"/>
          <p:nvPr/>
        </p:nvSpPr>
        <p:spPr>
          <a:xfrm>
            <a:off x="6571147" y="5589719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asia-south1-a</a:t>
            </a:r>
          </a:p>
        </p:txBody>
      </p:sp>
      <p:sp>
        <p:nvSpPr>
          <p:cNvPr id="139" name="Google Shape;540;p32">
            <a:extLst>
              <a:ext uri="{FF2B5EF4-FFF2-40B4-BE49-F238E27FC236}">
                <a16:creationId xmlns:a16="http://schemas.microsoft.com/office/drawing/2014/main" id="{6F544060-9075-19ED-2D57-188FBB925535}"/>
              </a:ext>
            </a:extLst>
          </p:cNvPr>
          <p:cNvSpPr/>
          <p:nvPr/>
        </p:nvSpPr>
        <p:spPr>
          <a:xfrm>
            <a:off x="6861667" y="6045687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98;p23">
            <a:extLst>
              <a:ext uri="{FF2B5EF4-FFF2-40B4-BE49-F238E27FC236}">
                <a16:creationId xmlns:a16="http://schemas.microsoft.com/office/drawing/2014/main" id="{CE0DA1B7-2596-505A-579A-0C083A590724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28590" y="6131246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546D1748-CE1F-5209-A551-C6AB83F1DC13}"/>
              </a:ext>
            </a:extLst>
          </p:cNvPr>
          <p:cNvSpPr txBox="1"/>
          <p:nvPr/>
        </p:nvSpPr>
        <p:spPr>
          <a:xfrm>
            <a:off x="6861667" y="658744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374E70E-E553-3FA5-C406-C1715865B650}"/>
              </a:ext>
            </a:extLst>
          </p:cNvPr>
          <p:cNvSpPr txBox="1"/>
          <p:nvPr/>
        </p:nvSpPr>
        <p:spPr>
          <a:xfrm>
            <a:off x="7894077" y="5893238"/>
            <a:ext cx="1493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rgbClr val="C00000"/>
                </a:solidFill>
              </a:rPr>
              <a:t>MIG: </a:t>
            </a:r>
          </a:p>
          <a:p>
            <a:pPr algn="ctr"/>
            <a:r>
              <a:rPr lang="en-US" sz="1800" b="1">
                <a:solidFill>
                  <a:srgbClr val="C00000"/>
                </a:solidFill>
              </a:rPr>
              <a:t>ASIA-SOUTH1</a:t>
            </a:r>
          </a:p>
          <a:p>
            <a:pPr algn="ctr"/>
            <a:r>
              <a:rPr lang="en-US" sz="1800" b="1">
                <a:solidFill>
                  <a:srgbClr val="C00000"/>
                </a:solidFill>
              </a:rPr>
              <a:t>APP1</a:t>
            </a:r>
          </a:p>
        </p:txBody>
      </p:sp>
      <p:sp>
        <p:nvSpPr>
          <p:cNvPr id="145" name="Google Shape;699;p35">
            <a:extLst>
              <a:ext uri="{FF2B5EF4-FFF2-40B4-BE49-F238E27FC236}">
                <a16:creationId xmlns:a16="http://schemas.microsoft.com/office/drawing/2014/main" id="{32AD7D3F-7573-BC11-5F93-664679A15ED9}"/>
              </a:ext>
            </a:extLst>
          </p:cNvPr>
          <p:cNvSpPr/>
          <p:nvPr/>
        </p:nvSpPr>
        <p:spPr>
          <a:xfrm>
            <a:off x="9508541" y="5621742"/>
            <a:ext cx="1277423" cy="1386684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5C33976-5041-9F9A-112E-16A795616FD7}"/>
              </a:ext>
            </a:extLst>
          </p:cNvPr>
          <p:cNvSpPr txBox="1"/>
          <p:nvPr/>
        </p:nvSpPr>
        <p:spPr>
          <a:xfrm>
            <a:off x="9545652" y="5572713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</a:t>
            </a:r>
          </a:p>
          <a:p>
            <a:pPr algn="ctr"/>
            <a:r>
              <a:rPr lang="en-US" sz="1400"/>
              <a:t>asia-south1-b</a:t>
            </a:r>
          </a:p>
        </p:txBody>
      </p:sp>
      <p:sp>
        <p:nvSpPr>
          <p:cNvPr id="147" name="Google Shape;540;p32">
            <a:extLst>
              <a:ext uri="{FF2B5EF4-FFF2-40B4-BE49-F238E27FC236}">
                <a16:creationId xmlns:a16="http://schemas.microsoft.com/office/drawing/2014/main" id="{E7C41AA4-1EC7-7761-5903-B4F7DC77BE21}"/>
              </a:ext>
            </a:extLst>
          </p:cNvPr>
          <p:cNvSpPr/>
          <p:nvPr/>
        </p:nvSpPr>
        <p:spPr>
          <a:xfrm>
            <a:off x="9840179" y="602868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98;p23">
            <a:extLst>
              <a:ext uri="{FF2B5EF4-FFF2-40B4-BE49-F238E27FC236}">
                <a16:creationId xmlns:a16="http://schemas.microsoft.com/office/drawing/2014/main" id="{E12C5795-8387-5F07-6B6E-A3ADDF5F26D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907102" y="611424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FB7D8ED9-AFC9-F0F4-2D89-87A79DCDD242}"/>
              </a:ext>
            </a:extLst>
          </p:cNvPr>
          <p:cNvSpPr txBox="1"/>
          <p:nvPr/>
        </p:nvSpPr>
        <p:spPr>
          <a:xfrm>
            <a:off x="9840179" y="657044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VM2</a:t>
            </a:r>
          </a:p>
        </p:txBody>
      </p: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E08E4A6E-46A2-F69E-7A3F-A8A0601F2ADB}"/>
              </a:ext>
            </a:extLst>
          </p:cNvPr>
          <p:cNvCxnSpPr>
            <a:cxnSpLocks/>
            <a:stCxn id="135" idx="3"/>
            <a:endCxn id="128" idx="1"/>
          </p:cNvCxnSpPr>
          <p:nvPr/>
        </p:nvCxnSpPr>
        <p:spPr>
          <a:xfrm flipV="1">
            <a:off x="10901012" y="6206880"/>
            <a:ext cx="603353" cy="13673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002C2FDB-C254-DB9E-56E9-886D45456D8A}"/>
              </a:ext>
            </a:extLst>
          </p:cNvPr>
          <p:cNvCxnSpPr>
            <a:cxnSpLocks/>
            <a:stCxn id="128" idx="3"/>
            <a:endCxn id="78" idx="2"/>
          </p:cNvCxnSpPr>
          <p:nvPr/>
        </p:nvCxnSpPr>
        <p:spPr>
          <a:xfrm flipV="1">
            <a:off x="12635443" y="5414358"/>
            <a:ext cx="1444239" cy="792522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A068D6DC-891F-51BA-9B48-7A2C7F800BA4}"/>
              </a:ext>
            </a:extLst>
          </p:cNvPr>
          <p:cNvSpPr txBox="1"/>
          <p:nvPr/>
        </p:nvSpPr>
        <p:spPr>
          <a:xfrm>
            <a:off x="12837168" y="6226607"/>
            <a:ext cx="1888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0070C0"/>
                </a:solidFill>
              </a:rPr>
              <a:t>Download Nginx Binary</a:t>
            </a:r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33B6C2B0-7CCD-98E7-C8CF-11657ABE19AF}"/>
              </a:ext>
            </a:extLst>
          </p:cNvPr>
          <p:cNvSpPr/>
          <p:nvPr/>
        </p:nvSpPr>
        <p:spPr>
          <a:xfrm>
            <a:off x="96549" y="558520"/>
            <a:ext cx="1455099" cy="1769846"/>
          </a:xfrm>
          <a:prstGeom prst="roundRect">
            <a:avLst>
              <a:gd name="adj" fmla="val 1206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Elbow Connector 160">
            <a:extLst>
              <a:ext uri="{FF2B5EF4-FFF2-40B4-BE49-F238E27FC236}">
                <a16:creationId xmlns:a16="http://schemas.microsoft.com/office/drawing/2014/main" id="{65962DE7-FA06-F8DB-D215-11B324768FB0}"/>
              </a:ext>
            </a:extLst>
          </p:cNvPr>
          <p:cNvCxnSpPr>
            <a:cxnSpLocks/>
            <a:stCxn id="159" idx="2"/>
          </p:cNvCxnSpPr>
          <p:nvPr/>
        </p:nvCxnSpPr>
        <p:spPr>
          <a:xfrm rot="16200000" flipH="1">
            <a:off x="676549" y="2475915"/>
            <a:ext cx="1690662" cy="139556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1FC2B027-B168-EBD1-AE5C-E54BB0386DBC}"/>
              </a:ext>
            </a:extLst>
          </p:cNvPr>
          <p:cNvCxnSpPr>
            <a:endCxn id="19" idx="1"/>
          </p:cNvCxnSpPr>
          <p:nvPr/>
        </p:nvCxnSpPr>
        <p:spPr>
          <a:xfrm flipV="1">
            <a:off x="4771742" y="3288112"/>
            <a:ext cx="1401367" cy="887030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Graphic 164" descr="User with solid fill">
            <a:extLst>
              <a:ext uri="{FF2B5EF4-FFF2-40B4-BE49-F238E27FC236}">
                <a16:creationId xmlns:a16="http://schemas.microsoft.com/office/drawing/2014/main" id="{62C07B00-2A5E-F738-B6B6-81FB3AAD1C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1203" y="5935929"/>
            <a:ext cx="599341" cy="599341"/>
          </a:xfrm>
          <a:prstGeom prst="rect">
            <a:avLst/>
          </a:prstGeom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id="{FA5A5881-67BC-E2DE-5352-D59A5A801A93}"/>
              </a:ext>
            </a:extLst>
          </p:cNvPr>
          <p:cNvSpPr txBox="1"/>
          <p:nvPr/>
        </p:nvSpPr>
        <p:spPr>
          <a:xfrm flipH="1">
            <a:off x="204029" y="6418717"/>
            <a:ext cx="1218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55C29"/>
                </a:solidFill>
              </a:rPr>
              <a:t>Users</a:t>
            </a:r>
          </a:p>
          <a:p>
            <a:pPr algn="ctr"/>
            <a:r>
              <a:rPr lang="en-US" sz="1600" b="1">
                <a:solidFill>
                  <a:srgbClr val="F55C29"/>
                </a:solidFill>
              </a:rPr>
              <a:t>from</a:t>
            </a:r>
          </a:p>
          <a:p>
            <a:pPr algn="ctr"/>
            <a:r>
              <a:rPr lang="en-US" sz="1600" b="1">
                <a:solidFill>
                  <a:srgbClr val="F55C29"/>
                </a:solidFill>
              </a:rPr>
              <a:t>asia-south1  or nearest regions</a:t>
            </a: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78E54ED1-CB88-5520-ABB2-A24E4328E575}"/>
              </a:ext>
            </a:extLst>
          </p:cNvPr>
          <p:cNvSpPr/>
          <p:nvPr/>
        </p:nvSpPr>
        <p:spPr>
          <a:xfrm>
            <a:off x="92798" y="5959837"/>
            <a:ext cx="1455099" cy="1769846"/>
          </a:xfrm>
          <a:prstGeom prst="roundRect">
            <a:avLst>
              <a:gd name="adj" fmla="val 12069"/>
            </a:avLst>
          </a:prstGeom>
          <a:noFill/>
          <a:ln>
            <a:solidFill>
              <a:srgbClr val="F55C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55C29"/>
              </a:solidFill>
            </a:endParaRP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9D865F39-04CC-939B-B9A8-03782B862A62}"/>
              </a:ext>
            </a:extLst>
          </p:cNvPr>
          <p:cNvCxnSpPr>
            <a:cxnSpLocks/>
            <a:stCxn id="167" idx="0"/>
          </p:cNvCxnSpPr>
          <p:nvPr/>
        </p:nvCxnSpPr>
        <p:spPr>
          <a:xfrm rot="5400000" flipH="1" flipV="1">
            <a:off x="677837" y="4440314"/>
            <a:ext cx="1662034" cy="1377012"/>
          </a:xfrm>
          <a:prstGeom prst="bentConnector2">
            <a:avLst/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39DD5048-7438-ADB8-CA69-944277F8A51B}"/>
              </a:ext>
            </a:extLst>
          </p:cNvPr>
          <p:cNvSpPr txBox="1"/>
          <p:nvPr/>
        </p:nvSpPr>
        <p:spPr>
          <a:xfrm>
            <a:off x="902966" y="5518130"/>
            <a:ext cx="1146468" cy="307777"/>
          </a:xfrm>
          <a:prstGeom prst="rect">
            <a:avLst/>
          </a:prstGeom>
          <a:solidFill>
            <a:schemeClr val="bg1"/>
          </a:solidFill>
          <a:ln>
            <a:solidFill>
              <a:srgbClr val="F55C29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F55C29"/>
                </a:solidFill>
              </a:rPr>
              <a:t>http://LB-IP/</a:t>
            </a:r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6A07E0E9-9AD1-E3BE-9B20-079A4C72CD02}"/>
              </a:ext>
            </a:extLst>
          </p:cNvPr>
          <p:cNvCxnSpPr>
            <a:cxnSpLocks/>
          </p:cNvCxnSpPr>
          <p:nvPr/>
        </p:nvCxnSpPr>
        <p:spPr>
          <a:xfrm>
            <a:off x="4833618" y="4375860"/>
            <a:ext cx="1356538" cy="2006595"/>
          </a:xfrm>
          <a:prstGeom prst="bentConnector3">
            <a:avLst>
              <a:gd name="adj1" fmla="val 47534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384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504EA-51A1-4C4E-71AC-41F72E20C7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328FF1-4225-3AB9-A311-DC528AB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/>
              <a:t>END OF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56805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Installation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CLI Tools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117039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614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97CD6-2D50-BB46-A3D7-E49A406B71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gcloud</a:t>
            </a:r>
            <a:r>
              <a:rPr lang="en-US" sz="2600" dirty="0"/>
              <a:t>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</p:spTree>
    <p:extLst>
      <p:ext uri="{BB962C8B-B14F-4D97-AF65-F5344CB8AC3E}">
        <p14:creationId xmlns:p14="http://schemas.microsoft.com/office/powerpoint/2010/main" val="9559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186" y="337194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Command Basics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45200" y="1845239"/>
            <a:ext cx="3412662" cy="1374304"/>
          </a:xfrm>
          <a:prstGeom prst="ellipse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4664" y="244744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85" y="270542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540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064554"/>
              </p:ext>
            </p:extLst>
          </p:nvPr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59553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626754"/>
              </p:ext>
            </p:extLst>
          </p:nvPr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</a:t>
            </a:r>
            <a:r>
              <a:rPr lang="en-US" sz="1900" dirty="0">
                <a:solidFill>
                  <a:srgbClr val="FFFF00"/>
                </a:solidFill>
              </a:rPr>
              <a:t>Initialize</a:t>
            </a:r>
            <a:r>
              <a:rPr lang="en-US" sz="1900" dirty="0"/>
              <a:t>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</a:t>
            </a:r>
            <a:r>
              <a:rPr lang="en-US" sz="2000" dirty="0">
                <a:solidFill>
                  <a:srgbClr val="0070C0"/>
                </a:solidFill>
              </a:rPr>
              <a:t>execution</a:t>
            </a:r>
            <a:r>
              <a:rPr lang="en-US" sz="2000" dirty="0"/>
              <a:t>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387319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1752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What are we going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to automate as part of this demo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using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Terraform?</a:t>
            </a:r>
            <a:endParaRPr lang="en-US" sz="45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717522" y="1252604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225071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50869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40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5A63D88-D8DA-024C-8B69-FB59229F07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pic>
        <p:nvPicPr>
          <p:cNvPr id="22" name="Google Shape;192;p23">
            <a:extLst>
              <a:ext uri="{FF2B5EF4-FFF2-40B4-BE49-F238E27FC236}">
                <a16:creationId xmlns:a16="http://schemas.microsoft.com/office/drawing/2014/main" id="{8043408D-AF54-D83E-3FB5-9EBB105DD1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290" y="978317"/>
            <a:ext cx="844043" cy="69220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9D6269F-AE2F-EF38-34D3-69B6466533BA}"/>
              </a:ext>
            </a:extLst>
          </p:cNvPr>
          <p:cNvSpPr txBox="1"/>
          <p:nvPr/>
        </p:nvSpPr>
        <p:spPr>
          <a:xfrm>
            <a:off x="946437" y="899686"/>
            <a:ext cx="2656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Google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Compute Engine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3806"/>
            <a:ext cx="14630401" cy="1188851"/>
          </a:xfrm>
        </p:spPr>
        <p:txBody>
          <a:bodyPr/>
          <a:lstStyle/>
          <a:p>
            <a:r>
              <a:rPr lang="en-US" dirty="0"/>
              <a:t>Terraform on Google Cloud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0F981BC-0D70-4C09-DFB6-1639522C8265}"/>
              </a:ext>
            </a:extLst>
          </p:cNvPr>
          <p:cNvSpPr/>
          <p:nvPr/>
        </p:nvSpPr>
        <p:spPr>
          <a:xfrm>
            <a:off x="139810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8CAFF-7037-562D-7A65-6DBA81DF9BBB}"/>
              </a:ext>
            </a:extLst>
          </p:cNvPr>
          <p:cNvSpPr txBox="1"/>
          <p:nvPr/>
        </p:nvSpPr>
        <p:spPr>
          <a:xfrm>
            <a:off x="1551946" y="2128457"/>
            <a:ext cx="1366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SQL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(MySQL)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C350DC2-4A2C-B622-376A-26F97A926B40}"/>
              </a:ext>
            </a:extLst>
          </p:cNvPr>
          <p:cNvSpPr/>
          <p:nvPr/>
        </p:nvSpPr>
        <p:spPr>
          <a:xfrm>
            <a:off x="171650" y="2063042"/>
            <a:ext cx="3163612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D4E2ED-EF7F-D1EE-9CB1-C6AC90014AC3}"/>
              </a:ext>
            </a:extLst>
          </p:cNvPr>
          <p:cNvCxnSpPr>
            <a:cxnSpLocks/>
          </p:cNvCxnSpPr>
          <p:nvPr/>
        </p:nvCxnSpPr>
        <p:spPr>
          <a:xfrm>
            <a:off x="-1" y="1923322"/>
            <a:ext cx="10773105" cy="31753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B2C3D9-4EAA-94AA-4C65-9F54DB8CF3FD}"/>
              </a:ext>
            </a:extLst>
          </p:cNvPr>
          <p:cNvCxnSpPr>
            <a:cxnSpLocks/>
          </p:cNvCxnSpPr>
          <p:nvPr/>
        </p:nvCxnSpPr>
        <p:spPr>
          <a:xfrm>
            <a:off x="49073" y="3173101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0262BA-201F-3CC7-B106-E791602CA80F}"/>
              </a:ext>
            </a:extLst>
          </p:cNvPr>
          <p:cNvCxnSpPr>
            <a:cxnSpLocks/>
          </p:cNvCxnSpPr>
          <p:nvPr/>
        </p:nvCxnSpPr>
        <p:spPr>
          <a:xfrm>
            <a:off x="3466569" y="703414"/>
            <a:ext cx="0" cy="70880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C029880-C911-2C76-BD6C-00A39ADAE16B}"/>
              </a:ext>
            </a:extLst>
          </p:cNvPr>
          <p:cNvCxnSpPr>
            <a:cxnSpLocks/>
          </p:cNvCxnSpPr>
          <p:nvPr/>
        </p:nvCxnSpPr>
        <p:spPr>
          <a:xfrm>
            <a:off x="7141780" y="703414"/>
            <a:ext cx="0" cy="70880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A11CFB8-2445-9A27-1DF4-67B7328F6B9C}"/>
              </a:ext>
            </a:extLst>
          </p:cNvPr>
          <p:cNvCxnSpPr>
            <a:cxnSpLocks/>
          </p:cNvCxnSpPr>
          <p:nvPr/>
        </p:nvCxnSpPr>
        <p:spPr>
          <a:xfrm flipH="1">
            <a:off x="10771637" y="628924"/>
            <a:ext cx="1468" cy="6157815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oogle Shape;419;p29">
            <a:extLst>
              <a:ext uri="{FF2B5EF4-FFF2-40B4-BE49-F238E27FC236}">
                <a16:creationId xmlns:a16="http://schemas.microsoft.com/office/drawing/2014/main" id="{CADA1EE0-83C4-1B1B-CC9A-008134E8EA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7" y="3385185"/>
            <a:ext cx="844043" cy="74223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B6CB661-DDFA-6AC7-8E23-24C0CEDED9AE}"/>
              </a:ext>
            </a:extLst>
          </p:cNvPr>
          <p:cNvSpPr txBox="1"/>
          <p:nvPr/>
        </p:nvSpPr>
        <p:spPr>
          <a:xfrm>
            <a:off x="1820359" y="3382097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IAM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739472C-C428-9E73-99DB-93AD001ADD98}"/>
              </a:ext>
            </a:extLst>
          </p:cNvPr>
          <p:cNvSpPr/>
          <p:nvPr/>
        </p:nvSpPr>
        <p:spPr>
          <a:xfrm>
            <a:off x="139810" y="331074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BF717D-9B96-2658-A3BE-5DCAC829AD84}"/>
              </a:ext>
            </a:extLst>
          </p:cNvPr>
          <p:cNvSpPr/>
          <p:nvPr/>
        </p:nvSpPr>
        <p:spPr>
          <a:xfrm>
            <a:off x="3750828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590BEA-57BB-EF91-4295-EA1A43B73D57}"/>
              </a:ext>
            </a:extLst>
          </p:cNvPr>
          <p:cNvSpPr/>
          <p:nvPr/>
        </p:nvSpPr>
        <p:spPr>
          <a:xfrm>
            <a:off x="7426038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4B891A-F06A-B26D-1692-0F0EDE12F39E}"/>
              </a:ext>
            </a:extLst>
          </p:cNvPr>
          <p:cNvSpPr/>
          <p:nvPr/>
        </p:nvSpPr>
        <p:spPr>
          <a:xfrm>
            <a:off x="3730967" y="2063042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E8DE79-005F-29DF-B5B8-23539ECE8D78}"/>
              </a:ext>
            </a:extLst>
          </p:cNvPr>
          <p:cNvSpPr/>
          <p:nvPr/>
        </p:nvSpPr>
        <p:spPr>
          <a:xfrm>
            <a:off x="7406177" y="2063042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286;p25">
            <a:extLst>
              <a:ext uri="{FF2B5EF4-FFF2-40B4-BE49-F238E27FC236}">
                <a16:creationId xmlns:a16="http://schemas.microsoft.com/office/drawing/2014/main" id="{FBAB4AA7-298D-49E3-C842-80C8CBFFB1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69" y="930885"/>
            <a:ext cx="760283" cy="688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66E46-80D2-4874-777A-A0D00342A7F7}"/>
              </a:ext>
            </a:extLst>
          </p:cNvPr>
          <p:cNvSpPr txBox="1"/>
          <p:nvPr/>
        </p:nvSpPr>
        <p:spPr>
          <a:xfrm>
            <a:off x="4693433" y="910587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Virtual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Private Cloud</a:t>
            </a:r>
          </a:p>
        </p:txBody>
      </p:sp>
      <p:pic>
        <p:nvPicPr>
          <p:cNvPr id="11" name="Google Shape;287;p25">
            <a:extLst>
              <a:ext uri="{FF2B5EF4-FFF2-40B4-BE49-F238E27FC236}">
                <a16:creationId xmlns:a16="http://schemas.microsoft.com/office/drawing/2014/main" id="{3019B453-3327-E8A4-B1D8-F964C8BE1F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275" y="2091073"/>
            <a:ext cx="1047313" cy="8347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6253B-18DC-F637-C658-C699C48257B2}"/>
              </a:ext>
            </a:extLst>
          </p:cNvPr>
          <p:cNvSpPr txBox="1"/>
          <p:nvPr/>
        </p:nvSpPr>
        <p:spPr>
          <a:xfrm>
            <a:off x="4776974" y="2126270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Load Balancing</a:t>
            </a:r>
          </a:p>
        </p:txBody>
      </p:sp>
      <p:pic>
        <p:nvPicPr>
          <p:cNvPr id="18" name="Google Shape;248;p24">
            <a:extLst>
              <a:ext uri="{FF2B5EF4-FFF2-40B4-BE49-F238E27FC236}">
                <a16:creationId xmlns:a16="http://schemas.microsoft.com/office/drawing/2014/main" id="{128E177E-ECCC-D0DE-D6D3-E12345296D1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3335" y="932291"/>
            <a:ext cx="756203" cy="784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59C408-2040-B96D-C996-544FB3F8B428}"/>
              </a:ext>
            </a:extLst>
          </p:cNvPr>
          <p:cNvSpPr txBox="1"/>
          <p:nvPr/>
        </p:nvSpPr>
        <p:spPr>
          <a:xfrm>
            <a:off x="8376458" y="934194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Monitoring</a:t>
            </a:r>
          </a:p>
        </p:txBody>
      </p:sp>
      <p:pic>
        <p:nvPicPr>
          <p:cNvPr id="20" name="Google Shape;249;p24">
            <a:extLst>
              <a:ext uri="{FF2B5EF4-FFF2-40B4-BE49-F238E27FC236}">
                <a16:creationId xmlns:a16="http://schemas.microsoft.com/office/drawing/2014/main" id="{69E80DE9-1F78-1018-B874-AF7BE10410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5666" y="2091073"/>
            <a:ext cx="1139419" cy="9018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EA0685-E65C-BC89-5FAD-6D1BC26CAAA1}"/>
              </a:ext>
            </a:extLst>
          </p:cNvPr>
          <p:cNvSpPr txBox="1"/>
          <p:nvPr/>
        </p:nvSpPr>
        <p:spPr>
          <a:xfrm>
            <a:off x="8452184" y="2145139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Logging</a:t>
            </a:r>
          </a:p>
        </p:txBody>
      </p:sp>
      <p:pic>
        <p:nvPicPr>
          <p:cNvPr id="8" name="Google Shape;368;p27">
            <a:extLst>
              <a:ext uri="{FF2B5EF4-FFF2-40B4-BE49-F238E27FC236}">
                <a16:creationId xmlns:a16="http://schemas.microsoft.com/office/drawing/2014/main" id="{46AB7574-CBED-B97C-E0FA-46EB8EF0F66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28" y="2112577"/>
            <a:ext cx="644025" cy="7571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F6B218-56D4-B66B-67DB-983088F9F19C}"/>
              </a:ext>
            </a:extLst>
          </p:cNvPr>
          <p:cNvSpPr/>
          <p:nvPr/>
        </p:nvSpPr>
        <p:spPr>
          <a:xfrm>
            <a:off x="3709714" y="331074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oogle Shape;390;p28">
            <a:extLst>
              <a:ext uri="{FF2B5EF4-FFF2-40B4-BE49-F238E27FC236}">
                <a16:creationId xmlns:a16="http://schemas.microsoft.com/office/drawing/2014/main" id="{77E396C9-8C9D-FF20-8356-E6DA1672596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17756" y="3509251"/>
            <a:ext cx="842480" cy="59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D54962-1875-1339-2022-EBE8E30823D5}"/>
              </a:ext>
            </a:extLst>
          </p:cNvPr>
          <p:cNvSpPr txBox="1"/>
          <p:nvPr/>
        </p:nvSpPr>
        <p:spPr>
          <a:xfrm>
            <a:off x="5252442" y="3377889"/>
            <a:ext cx="11937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Storage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C8EED2-9388-E492-E234-E31DD9313E31}"/>
              </a:ext>
            </a:extLst>
          </p:cNvPr>
          <p:cNvCxnSpPr>
            <a:cxnSpLocks/>
          </p:cNvCxnSpPr>
          <p:nvPr/>
        </p:nvCxnSpPr>
        <p:spPr>
          <a:xfrm>
            <a:off x="49073" y="4407539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683F04-6294-79B7-8B7D-FFFCFD870450}"/>
              </a:ext>
            </a:extLst>
          </p:cNvPr>
          <p:cNvCxnSpPr>
            <a:cxnSpLocks/>
          </p:cNvCxnSpPr>
          <p:nvPr/>
        </p:nvCxnSpPr>
        <p:spPr>
          <a:xfrm>
            <a:off x="49073" y="5581540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A22EDD-B805-8C10-28ED-08E754AEDDC0}"/>
              </a:ext>
            </a:extLst>
          </p:cNvPr>
          <p:cNvSpPr txBox="1"/>
          <p:nvPr/>
        </p:nvSpPr>
        <p:spPr>
          <a:xfrm>
            <a:off x="1676693" y="4592536"/>
            <a:ext cx="13580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Domains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7E33D60-11AE-D975-1AFB-141B377716E6}"/>
              </a:ext>
            </a:extLst>
          </p:cNvPr>
          <p:cNvSpPr/>
          <p:nvPr/>
        </p:nvSpPr>
        <p:spPr>
          <a:xfrm>
            <a:off x="139810" y="453792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D03E77E-6167-C34D-115B-C3FE0B695BD0}"/>
              </a:ext>
            </a:extLst>
          </p:cNvPr>
          <p:cNvSpPr/>
          <p:nvPr/>
        </p:nvSpPr>
        <p:spPr>
          <a:xfrm>
            <a:off x="3709714" y="453792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09AD09-D75E-0E8C-B801-941633A36496}"/>
              </a:ext>
            </a:extLst>
          </p:cNvPr>
          <p:cNvSpPr txBox="1"/>
          <p:nvPr/>
        </p:nvSpPr>
        <p:spPr>
          <a:xfrm>
            <a:off x="5338587" y="4605069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DNS</a:t>
            </a:r>
          </a:p>
        </p:txBody>
      </p:sp>
      <p:pic>
        <p:nvPicPr>
          <p:cNvPr id="50" name="Google Shape;305;p25">
            <a:extLst>
              <a:ext uri="{FF2B5EF4-FFF2-40B4-BE49-F238E27FC236}">
                <a16:creationId xmlns:a16="http://schemas.microsoft.com/office/drawing/2014/main" id="{82576B3E-1905-3894-45B1-D3C341F708D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256" y="4592536"/>
            <a:ext cx="950109" cy="85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93;p25">
            <a:extLst>
              <a:ext uri="{FF2B5EF4-FFF2-40B4-BE49-F238E27FC236}">
                <a16:creationId xmlns:a16="http://schemas.microsoft.com/office/drawing/2014/main" id="{916CF09D-480E-3FF6-6F30-76A20109EBD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8606" y="4674928"/>
            <a:ext cx="869982" cy="66249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CE9F52-144C-3899-8E77-64F1D55B7CE6}"/>
              </a:ext>
            </a:extLst>
          </p:cNvPr>
          <p:cNvSpPr/>
          <p:nvPr/>
        </p:nvSpPr>
        <p:spPr>
          <a:xfrm>
            <a:off x="7341038" y="4532970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C785CA-7ED6-1F09-43E9-DB76B8760132}"/>
              </a:ext>
            </a:extLst>
          </p:cNvPr>
          <p:cNvSpPr txBox="1"/>
          <p:nvPr/>
        </p:nvSpPr>
        <p:spPr>
          <a:xfrm>
            <a:off x="8676914" y="4600110"/>
            <a:ext cx="1607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External IP</a:t>
            </a:r>
          </a:p>
        </p:txBody>
      </p:sp>
      <p:pic>
        <p:nvPicPr>
          <p:cNvPr id="57" name="Google Shape;289;p25">
            <a:extLst>
              <a:ext uri="{FF2B5EF4-FFF2-40B4-BE49-F238E27FC236}">
                <a16:creationId xmlns:a16="http://schemas.microsoft.com/office/drawing/2014/main" id="{9118817C-F238-2050-A64F-12D9D6F5BCD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69011" y="4658572"/>
            <a:ext cx="750527" cy="65740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3E712E2-9B5C-DBAE-D704-8DB67C8004A8}"/>
              </a:ext>
            </a:extLst>
          </p:cNvPr>
          <p:cNvSpPr/>
          <p:nvPr/>
        </p:nvSpPr>
        <p:spPr>
          <a:xfrm>
            <a:off x="7398480" y="3338962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A3162-23CF-9323-BFBD-9FEEA62B6A31}"/>
              </a:ext>
            </a:extLst>
          </p:cNvPr>
          <p:cNvSpPr txBox="1"/>
          <p:nvPr/>
        </p:nvSpPr>
        <p:spPr>
          <a:xfrm>
            <a:off x="8884265" y="3413541"/>
            <a:ext cx="1400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Firewalls</a:t>
            </a:r>
          </a:p>
        </p:txBody>
      </p:sp>
      <p:pic>
        <p:nvPicPr>
          <p:cNvPr id="80" name="Google Shape;290;p25">
            <a:extLst>
              <a:ext uri="{FF2B5EF4-FFF2-40B4-BE49-F238E27FC236}">
                <a16:creationId xmlns:a16="http://schemas.microsoft.com/office/drawing/2014/main" id="{2880051C-31DD-9A18-8F79-05DE92E553E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21520" y="3506646"/>
            <a:ext cx="730664" cy="650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9BDC74-67D2-E054-04FB-57DDEBA3FEC1}"/>
              </a:ext>
            </a:extLst>
          </p:cNvPr>
          <p:cNvCxnSpPr>
            <a:cxnSpLocks/>
          </p:cNvCxnSpPr>
          <p:nvPr/>
        </p:nvCxnSpPr>
        <p:spPr>
          <a:xfrm>
            <a:off x="218" y="6712292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D713DE8-8BD7-E2A2-7AAC-E0A96FB2739A}"/>
              </a:ext>
            </a:extLst>
          </p:cNvPr>
          <p:cNvSpPr txBox="1"/>
          <p:nvPr/>
        </p:nvSpPr>
        <p:spPr>
          <a:xfrm>
            <a:off x="1756083" y="5754976"/>
            <a:ext cx="1087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Router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ADF4823-3F89-E48F-74E7-9521F0C0AFCB}"/>
              </a:ext>
            </a:extLst>
          </p:cNvPr>
          <p:cNvSpPr/>
          <p:nvPr/>
        </p:nvSpPr>
        <p:spPr>
          <a:xfrm>
            <a:off x="83778" y="570036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F1FE792-C67A-D5D6-A03B-84283B9CF813}"/>
              </a:ext>
            </a:extLst>
          </p:cNvPr>
          <p:cNvSpPr/>
          <p:nvPr/>
        </p:nvSpPr>
        <p:spPr>
          <a:xfrm>
            <a:off x="3705027" y="5707193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600A067-A3E9-36A7-013A-DFDB7C440DFC}"/>
              </a:ext>
            </a:extLst>
          </p:cNvPr>
          <p:cNvSpPr txBox="1"/>
          <p:nvPr/>
        </p:nvSpPr>
        <p:spPr>
          <a:xfrm>
            <a:off x="5333900" y="5774333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NAT</a:t>
            </a:r>
          </a:p>
        </p:txBody>
      </p:sp>
      <p:pic>
        <p:nvPicPr>
          <p:cNvPr id="88" name="Google Shape;301;p25">
            <a:extLst>
              <a:ext uri="{FF2B5EF4-FFF2-40B4-BE49-F238E27FC236}">
                <a16:creationId xmlns:a16="http://schemas.microsoft.com/office/drawing/2014/main" id="{E0301D59-F36A-A3D2-E17C-048A45CF1B1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63607" y="5831054"/>
            <a:ext cx="860206" cy="72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91;p25">
            <a:extLst>
              <a:ext uri="{FF2B5EF4-FFF2-40B4-BE49-F238E27FC236}">
                <a16:creationId xmlns:a16="http://schemas.microsoft.com/office/drawing/2014/main" id="{BC981C8A-A430-7901-A26A-C8F1927F582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006" y="5831054"/>
            <a:ext cx="822584" cy="68297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3216712-3F22-B418-0F04-EF0C2BD918B6}"/>
              </a:ext>
            </a:extLst>
          </p:cNvPr>
          <p:cNvSpPr/>
          <p:nvPr/>
        </p:nvSpPr>
        <p:spPr>
          <a:xfrm>
            <a:off x="7337281" y="5715405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B21A98-3799-653D-9288-F080D1C75A63}"/>
              </a:ext>
            </a:extLst>
          </p:cNvPr>
          <p:cNvSpPr txBox="1"/>
          <p:nvPr/>
        </p:nvSpPr>
        <p:spPr>
          <a:xfrm>
            <a:off x="8966154" y="5782545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Build</a:t>
            </a:r>
          </a:p>
        </p:txBody>
      </p:sp>
      <p:pic>
        <p:nvPicPr>
          <p:cNvPr id="94" name="Google Shape;326;p26">
            <a:extLst>
              <a:ext uri="{FF2B5EF4-FFF2-40B4-BE49-F238E27FC236}">
                <a16:creationId xmlns:a16="http://schemas.microsoft.com/office/drawing/2014/main" id="{BF3EC85F-B046-9632-4D8D-F2CAC348862F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92294" y="5787912"/>
            <a:ext cx="762776" cy="72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149A0BB-1699-97AB-6D26-15381E937F2D}"/>
              </a:ext>
            </a:extLst>
          </p:cNvPr>
          <p:cNvSpPr txBox="1"/>
          <p:nvPr/>
        </p:nvSpPr>
        <p:spPr>
          <a:xfrm>
            <a:off x="1549490" y="6841346"/>
            <a:ext cx="15004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Persistent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Disks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3A040298-A413-41A0-9337-ED55DF269791}"/>
              </a:ext>
            </a:extLst>
          </p:cNvPr>
          <p:cNvSpPr/>
          <p:nvPr/>
        </p:nvSpPr>
        <p:spPr>
          <a:xfrm>
            <a:off x="83778" y="678673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77C6BB2-D297-DDBF-F4C6-FDADC554A0BA}"/>
              </a:ext>
            </a:extLst>
          </p:cNvPr>
          <p:cNvSpPr txBox="1"/>
          <p:nvPr/>
        </p:nvSpPr>
        <p:spPr>
          <a:xfrm>
            <a:off x="5131417" y="6860205"/>
            <a:ext cx="1556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Certificate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Manager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E505AA4B-6D23-8D4B-F84C-1673506B2936}"/>
              </a:ext>
            </a:extLst>
          </p:cNvPr>
          <p:cNvSpPr/>
          <p:nvPr/>
        </p:nvSpPr>
        <p:spPr>
          <a:xfrm>
            <a:off x="3693564" y="6805598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Google Shape;388;p28">
            <a:extLst>
              <a:ext uri="{FF2B5EF4-FFF2-40B4-BE49-F238E27FC236}">
                <a16:creationId xmlns:a16="http://schemas.microsoft.com/office/drawing/2014/main" id="{BB9EC69A-DD47-90C6-E606-D5A3A6F89CF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1785" y="6945730"/>
            <a:ext cx="582067" cy="62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DCEFF1F-F478-5855-F466-16B984616A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7528" y="6945730"/>
            <a:ext cx="962917" cy="7003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BC65371-D1BA-A8AB-89BC-7FFADD31B6A6}"/>
              </a:ext>
            </a:extLst>
          </p:cNvPr>
          <p:cNvSpPr/>
          <p:nvPr/>
        </p:nvSpPr>
        <p:spPr>
          <a:xfrm>
            <a:off x="11011561" y="899686"/>
            <a:ext cx="3471893" cy="22465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rgbClr val="FFFF00"/>
                </a:solidFill>
              </a:rPr>
              <a:t>17+ </a:t>
            </a:r>
          </a:p>
          <a:p>
            <a:pPr algn="ctr"/>
            <a:r>
              <a:rPr lang="en-US" sz="4000"/>
              <a:t>GCP Services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63A911-B0A8-ADD5-2FF3-1BFEAE632EB4}"/>
              </a:ext>
            </a:extLst>
          </p:cNvPr>
          <p:cNvSpPr/>
          <p:nvPr/>
        </p:nvSpPr>
        <p:spPr>
          <a:xfrm>
            <a:off x="11045687" y="3284861"/>
            <a:ext cx="3471893" cy="22465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Many more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Sub-services </a:t>
            </a:r>
            <a:r>
              <a:rPr lang="en-US" sz="3000"/>
              <a:t>under each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882F77-5EF5-556D-032F-4273265A7A20}"/>
              </a:ext>
            </a:extLst>
          </p:cNvPr>
          <p:cNvSpPr/>
          <p:nvPr/>
        </p:nvSpPr>
        <p:spPr>
          <a:xfrm>
            <a:off x="11084296" y="5649939"/>
            <a:ext cx="3471893" cy="180665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Automated with</a:t>
            </a:r>
          </a:p>
          <a:p>
            <a:pPr algn="ctr"/>
            <a:r>
              <a:rPr lang="en-US" sz="3000" b="1"/>
              <a:t>Terraform</a:t>
            </a:r>
          </a:p>
        </p:txBody>
      </p:sp>
    </p:spTree>
    <p:extLst>
      <p:ext uri="{BB962C8B-B14F-4D97-AF65-F5344CB8AC3E}">
        <p14:creationId xmlns:p14="http://schemas.microsoft.com/office/powerpoint/2010/main" val="279081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7246440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Language Basics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70399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3885363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4233002" cy="3176189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617890" y="3167590"/>
            <a:ext cx="2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0304" y="3602455"/>
            <a:ext cx="3258206" cy="232727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0392" y="4018120"/>
            <a:ext cx="1470057" cy="126103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10719447" y="5409845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3045" y="487474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6483" y="3633410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33772" y="4089751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54803" y="5351304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F7703CCA-D8C8-97AB-097F-672CD46E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394" y="3562353"/>
            <a:ext cx="2338295" cy="209640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CB20B3-902A-8E4F-65C1-16294214AA12}"/>
              </a:ext>
            </a:extLst>
          </p:cNvPr>
          <p:cNvSpPr/>
          <p:nvPr/>
        </p:nvSpPr>
        <p:spPr>
          <a:xfrm>
            <a:off x="261124" y="3460124"/>
            <a:ext cx="2329127" cy="2616741"/>
          </a:xfrm>
          <a:prstGeom prst="roundRect">
            <a:avLst>
              <a:gd name="adj" fmla="val 973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BF1B3-DA9E-2967-E368-961F47A0F344}"/>
              </a:ext>
            </a:extLst>
          </p:cNvPr>
          <p:cNvSpPr txBox="1"/>
          <p:nvPr/>
        </p:nvSpPr>
        <p:spPr>
          <a:xfrm>
            <a:off x="895273" y="5492090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User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63BECF4-30D6-03D7-36FF-2E7EF3F78843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2590251" y="4766090"/>
            <a:ext cx="6820053" cy="2405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5C11F4-5A55-92B4-A40C-2422BE8D7F46}"/>
              </a:ext>
            </a:extLst>
          </p:cNvPr>
          <p:cNvSpPr txBox="1"/>
          <p:nvPr/>
        </p:nvSpPr>
        <p:spPr>
          <a:xfrm>
            <a:off x="2896970" y="4183990"/>
            <a:ext cx="34213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http://&lt;VM-External-IP:80&gt;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20009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/>
      <p:bldP spid="12" grpId="0" animBg="1"/>
      <p:bldP spid="13" grpId="0"/>
      <p:bldP spid="19" grpId="0" animBg="1"/>
      <p:bldP spid="21" grpId="0"/>
      <p:bldP spid="27" grpId="0" animBg="1"/>
      <p:bldP spid="28" grpId="0"/>
      <p:bldP spid="29" grpId="0" animBg="1"/>
      <p:bldP spid="31" grpId="0"/>
      <p:bldP spid="43" grpId="0" animBg="1"/>
      <p:bldP spid="47" grpId="0"/>
      <p:bldP spid="11" grpId="0"/>
      <p:bldP spid="14" grpId="0"/>
      <p:bldP spid="22" grpId="0" animBg="1"/>
      <p:bldP spid="23" grpId="0"/>
      <p:bldP spid="30" grpId="0"/>
      <p:bldP spid="4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1752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Language Basics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717522" y="1252604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225071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50869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22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C2F4B2-02D4-C347-9F09-F60184E955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280635"/>
            <a:ext cx="7587442" cy="611625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  <a:p>
            <a:r>
              <a:rPr lang="en-US" dirty="0"/>
              <a:t>Terraform files should be saved in a directory (</a:t>
            </a:r>
            <a:r>
              <a:rPr lang="en-US" dirty="0">
                <a:solidFill>
                  <a:srgbClr val="7030A0"/>
                </a:solidFill>
              </a:rPr>
              <a:t>Terraform Working Directory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" y="0"/>
            <a:ext cx="13540477" cy="1188851"/>
          </a:xfrm>
        </p:spPr>
        <p:txBody>
          <a:bodyPr/>
          <a:lstStyle/>
          <a:p>
            <a:pPr algn="l"/>
            <a:r>
              <a:rPr lang="en-US" dirty="0"/>
              <a:t>Terraform Language Basics - Files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B1522-0A33-D41E-C6AE-3B362E80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1" y="2176601"/>
            <a:ext cx="3860800" cy="3683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D0EC784-1D6E-6B42-CCE9-90829C557442}"/>
              </a:ext>
            </a:extLst>
          </p:cNvPr>
          <p:cNvSpPr/>
          <p:nvPr/>
        </p:nvSpPr>
        <p:spPr>
          <a:xfrm>
            <a:off x="11071035" y="887026"/>
            <a:ext cx="3418609" cy="710135"/>
          </a:xfrm>
          <a:prstGeom prst="wedgeRoundRectCallout">
            <a:avLst>
              <a:gd name="adj1" fmla="val -23867"/>
              <a:gd name="adj2" fmla="val 20073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ADE855C-058D-1E78-BF65-2E86EFDE8123}"/>
              </a:ext>
            </a:extLst>
          </p:cNvPr>
          <p:cNvSpPr/>
          <p:nvPr/>
        </p:nvSpPr>
        <p:spPr>
          <a:xfrm>
            <a:off x="10790481" y="6330969"/>
            <a:ext cx="3699163" cy="748145"/>
          </a:xfrm>
          <a:prstGeom prst="wedgeRoundRectCallout">
            <a:avLst>
              <a:gd name="adj1" fmla="val -15535"/>
              <a:gd name="adj2" fmla="val -178672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</a:t>
            </a:r>
            <a:r>
              <a:rPr lang="en-US" dirty="0">
                <a:solidFill>
                  <a:srgbClr val="C00000"/>
                </a:solidFill>
              </a:rPr>
              <a:t> .</a:t>
            </a:r>
            <a:r>
              <a:rPr lang="en-US" dirty="0" err="1">
                <a:solidFill>
                  <a:srgbClr val="C00000"/>
                </a:solidFill>
              </a:rPr>
              <a:t>tf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</p:spTree>
    <p:extLst>
      <p:ext uri="{BB962C8B-B14F-4D97-AF65-F5344CB8AC3E}">
        <p14:creationId xmlns:p14="http://schemas.microsoft.com/office/powerpoint/2010/main" val="306494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C7CBA-A254-904C-8AC0-2F0C5C6AAC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4890"/>
            <a:ext cx="1336916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Terraform Language Basics - 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1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8" y="3584863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1948153" y="2928355"/>
            <a:ext cx="1963884" cy="529937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2019681" y="4540640"/>
            <a:ext cx="1963884" cy="529937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253537" y="5697236"/>
            <a:ext cx="2584252" cy="669686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203275" y="6463794"/>
            <a:ext cx="9054230" cy="56111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Top Level Blocks: </a:t>
            </a:r>
            <a:r>
              <a:rPr lang="en-US" dirty="0"/>
              <a:t>resource, provider, terraform, variable, data, module,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189925" y="7096385"/>
            <a:ext cx="9067580" cy="56111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EBB6B-8FFF-AD24-7C5F-9D8A71F6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922061"/>
            <a:ext cx="7772400" cy="514623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93EFDE-724E-FC0A-39FD-DB306ED36EF8}"/>
              </a:ext>
            </a:extLst>
          </p:cNvPr>
          <p:cNvSpPr/>
          <p:nvPr/>
        </p:nvSpPr>
        <p:spPr>
          <a:xfrm>
            <a:off x="3531476" y="3670151"/>
            <a:ext cx="1282262" cy="352861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2A6EC-49E6-1722-F9C5-5858C59B0D5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2311971" y="3846582"/>
            <a:ext cx="1219505" cy="32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4658ED-1EA3-11F8-C1CD-107E97C389F3}"/>
              </a:ext>
            </a:extLst>
          </p:cNvPr>
          <p:cNvSpPr/>
          <p:nvPr/>
        </p:nvSpPr>
        <p:spPr>
          <a:xfrm>
            <a:off x="4937759" y="3688960"/>
            <a:ext cx="4195725" cy="352861"/>
          </a:xfrm>
          <a:prstGeom prst="roundRect">
            <a:avLst/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4DAE733-3FF8-37E5-96D7-8BBC24F1B4B1}"/>
              </a:ext>
            </a:extLst>
          </p:cNvPr>
          <p:cNvSpPr/>
          <p:nvPr/>
        </p:nvSpPr>
        <p:spPr>
          <a:xfrm>
            <a:off x="9257505" y="3697260"/>
            <a:ext cx="1569875" cy="352861"/>
          </a:xfrm>
          <a:prstGeom prst="roundRect">
            <a:avLst/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FAADCE6-F162-9629-AAE0-6B1B296DBD16}"/>
              </a:ext>
            </a:extLst>
          </p:cNvPr>
          <p:cNvCxnSpPr>
            <a:stCxn id="10" idx="1"/>
            <a:endCxn id="28" idx="0"/>
          </p:cNvCxnSpPr>
          <p:nvPr/>
        </p:nvCxnSpPr>
        <p:spPr>
          <a:xfrm rot="10800000" flipV="1">
            <a:off x="7035623" y="3193324"/>
            <a:ext cx="4912531" cy="495636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372759E-194B-521D-F7C9-EA073A0FAFC5}"/>
              </a:ext>
            </a:extLst>
          </p:cNvPr>
          <p:cNvCxnSpPr>
            <a:stCxn id="10" idx="1"/>
            <a:endCxn id="29" idx="0"/>
          </p:cNvCxnSpPr>
          <p:nvPr/>
        </p:nvCxnSpPr>
        <p:spPr>
          <a:xfrm rot="10800000" flipV="1">
            <a:off x="10042443" y="3193324"/>
            <a:ext cx="1905710" cy="503936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E986C42-B1A0-A2E8-6D83-2B68B60B3EFD}"/>
              </a:ext>
            </a:extLst>
          </p:cNvPr>
          <p:cNvSpPr/>
          <p:nvPr/>
        </p:nvSpPr>
        <p:spPr>
          <a:xfrm>
            <a:off x="11326672" y="891012"/>
            <a:ext cx="3206847" cy="1884943"/>
          </a:xfrm>
          <a:prstGeom prst="roundRect">
            <a:avLst>
              <a:gd name="adj" fmla="val 6504"/>
            </a:avLst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Type, block labels can be 1 or 2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Resources: 2 block labels</a:t>
            </a:r>
          </a:p>
          <a:p>
            <a:r>
              <a:rPr lang="en-US" dirty="0"/>
              <a:t>Variables: 1 block label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2107BD-F622-D521-490E-0AE7F4492D16}"/>
              </a:ext>
            </a:extLst>
          </p:cNvPr>
          <p:cNvCxnSpPr>
            <a:cxnSpLocks/>
            <a:stCxn id="11" idx="1"/>
            <a:endCxn id="39" idx="3"/>
          </p:cNvCxnSpPr>
          <p:nvPr/>
        </p:nvCxnSpPr>
        <p:spPr>
          <a:xfrm flipH="1">
            <a:off x="10283317" y="4805609"/>
            <a:ext cx="1736364" cy="578966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7E7680B-E44F-EDD5-866D-4226AEAD4AF3}"/>
              </a:ext>
            </a:extLst>
          </p:cNvPr>
          <p:cNvSpPr/>
          <p:nvPr/>
        </p:nvSpPr>
        <p:spPr>
          <a:xfrm>
            <a:off x="3787924" y="5208144"/>
            <a:ext cx="6495393" cy="35286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525B210-0B2A-6717-34F5-756F83112236}"/>
              </a:ext>
            </a:extLst>
          </p:cNvPr>
          <p:cNvSpPr/>
          <p:nvPr/>
        </p:nvSpPr>
        <p:spPr>
          <a:xfrm>
            <a:off x="3787923" y="4849316"/>
            <a:ext cx="5093995" cy="285570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F9A56F0-3D7F-FD23-625B-7082862B9598}"/>
              </a:ext>
            </a:extLst>
          </p:cNvPr>
          <p:cNvSpPr/>
          <p:nvPr/>
        </p:nvSpPr>
        <p:spPr>
          <a:xfrm>
            <a:off x="3787922" y="4476777"/>
            <a:ext cx="3621871" cy="26465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DEF5473-1231-429F-C52E-3BEC4F752F98}"/>
              </a:ext>
            </a:extLst>
          </p:cNvPr>
          <p:cNvSpPr/>
          <p:nvPr/>
        </p:nvSpPr>
        <p:spPr>
          <a:xfrm>
            <a:off x="3787922" y="4088843"/>
            <a:ext cx="2696962" cy="293758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F7BCF0-0CFC-D62B-9FE1-D1409C44A76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881918" y="4805609"/>
            <a:ext cx="3137763" cy="171866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1C009C-2ACD-610B-BA77-34F607BC388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409793" y="4629178"/>
            <a:ext cx="4609888" cy="176431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7125CE-CE51-877D-A6EE-B68C4B689787}"/>
              </a:ext>
            </a:extLst>
          </p:cNvPr>
          <p:cNvCxnSpPr>
            <a:cxnSpLocks/>
            <a:stCxn id="11" idx="1"/>
            <a:endCxn id="42" idx="3"/>
          </p:cNvCxnSpPr>
          <p:nvPr/>
        </p:nvCxnSpPr>
        <p:spPr>
          <a:xfrm flipH="1" flipV="1">
            <a:off x="6484884" y="4235722"/>
            <a:ext cx="5534797" cy="569887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1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2" grpId="0" animBg="1"/>
      <p:bldP spid="23" grpId="0" animBg="1"/>
      <p:bldP spid="24" grpId="0" animBg="1"/>
      <p:bldP spid="14" grpId="0" animBg="1"/>
      <p:bldP spid="28" grpId="0" animBg="1"/>
      <p:bldP spid="29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3A74A-A06B-9D4B-940A-0AA074A0D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125306" y="4840012"/>
            <a:ext cx="1963883" cy="1366343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6C556-0CE2-EB6A-5294-3AFCD823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773" y="1525475"/>
            <a:ext cx="7772400" cy="51786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7C17F0-0C0C-C94C-EA0C-D76DE339376E}"/>
              </a:ext>
            </a:extLst>
          </p:cNvPr>
          <p:cNvSpPr/>
          <p:nvPr/>
        </p:nvSpPr>
        <p:spPr>
          <a:xfrm>
            <a:off x="3436884" y="4687613"/>
            <a:ext cx="2196662" cy="1671145"/>
          </a:xfrm>
          <a:prstGeom prst="roundRect">
            <a:avLst>
              <a:gd name="adj" fmla="val 12893"/>
            </a:avLst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4B6968-513A-3360-24E6-104538C3B873}"/>
              </a:ext>
            </a:extLst>
          </p:cNvPr>
          <p:cNvSpPr/>
          <p:nvPr/>
        </p:nvSpPr>
        <p:spPr>
          <a:xfrm>
            <a:off x="5985641" y="4687612"/>
            <a:ext cx="4903075" cy="1671145"/>
          </a:xfrm>
          <a:prstGeom prst="roundRect">
            <a:avLst>
              <a:gd name="adj" fmla="val 12893"/>
            </a:avLst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1C94F-D086-2CD9-3729-D9928B728F94}"/>
              </a:ext>
            </a:extLst>
          </p:cNvPr>
          <p:cNvSpPr/>
          <p:nvPr/>
        </p:nvSpPr>
        <p:spPr>
          <a:xfrm>
            <a:off x="12494690" y="4840012"/>
            <a:ext cx="1963883" cy="1366343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EBCF4C9-03AE-EAA8-1600-3CEEA15A3918}"/>
              </a:ext>
            </a:extLst>
          </p:cNvPr>
          <p:cNvCxnSpPr>
            <a:stCxn id="9" idx="1"/>
            <a:endCxn id="8" idx="3"/>
          </p:cNvCxnSpPr>
          <p:nvPr/>
        </p:nvCxnSpPr>
        <p:spPr>
          <a:xfrm rot="10800000" flipV="1">
            <a:off x="10888716" y="5523183"/>
            <a:ext cx="1605974" cy="1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A3FE769-B0F9-4D6A-37E7-A0A9F42AE8F2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089189" y="5523184"/>
            <a:ext cx="1347695" cy="2"/>
          </a:xfrm>
          <a:prstGeom prst="bentConnector3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2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BB7A28-F196-CD49-815D-EA4C9FA670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108326" y="5575792"/>
            <a:ext cx="4482794" cy="625311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308512" y="2767384"/>
            <a:ext cx="3969198" cy="625311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Multi-line comment /* ….. */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4277710" y="3071649"/>
            <a:ext cx="2427890" cy="8391"/>
          </a:xfrm>
          <a:prstGeom prst="bentConnector3">
            <a:avLst>
              <a:gd name="adj1" fmla="val 50000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1CB57E-8E16-88DA-9252-28B02018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00" y="1949543"/>
            <a:ext cx="7772400" cy="460485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D3EEA7-074B-3E32-F6BD-A8042BAA0A56}"/>
              </a:ext>
            </a:extLst>
          </p:cNvPr>
          <p:cNvSpPr/>
          <p:nvPr/>
        </p:nvSpPr>
        <p:spPr>
          <a:xfrm>
            <a:off x="6705600" y="2028497"/>
            <a:ext cx="5559972" cy="2086304"/>
          </a:xfrm>
          <a:prstGeom prst="roundRect">
            <a:avLst>
              <a:gd name="adj" fmla="val 1050"/>
            </a:avLst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385054-737A-D3DB-D0DE-89861BF8F89C}"/>
              </a:ext>
            </a:extLst>
          </p:cNvPr>
          <p:cNvSpPr/>
          <p:nvPr/>
        </p:nvSpPr>
        <p:spPr>
          <a:xfrm>
            <a:off x="6705600" y="4309242"/>
            <a:ext cx="2343807" cy="34684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51D4FC-DDA1-4245-2860-35109BA51D95}"/>
              </a:ext>
            </a:extLst>
          </p:cNvPr>
          <p:cNvSpPr/>
          <p:nvPr/>
        </p:nvSpPr>
        <p:spPr>
          <a:xfrm>
            <a:off x="12643945" y="5764924"/>
            <a:ext cx="1802655" cy="34684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99A2E61-67B3-E098-E80F-6F960A2290B6}"/>
              </a:ext>
            </a:extLst>
          </p:cNvPr>
          <p:cNvCxnSpPr>
            <a:cxnSpLocks/>
            <a:stCxn id="6" idx="2"/>
            <a:endCxn id="17" idx="2"/>
          </p:cNvCxnSpPr>
          <p:nvPr/>
        </p:nvCxnSpPr>
        <p:spPr>
          <a:xfrm rot="5400000" flipH="1" flipV="1">
            <a:off x="7902829" y="558660"/>
            <a:ext cx="89337" cy="11195550"/>
          </a:xfrm>
          <a:prstGeom prst="bentConnector3">
            <a:avLst>
              <a:gd name="adj1" fmla="val -72648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4144963-70FD-B9E5-B8BA-7E94AE924938}"/>
              </a:ext>
            </a:extLst>
          </p:cNvPr>
          <p:cNvCxnSpPr>
            <a:stCxn id="6" idx="0"/>
            <a:endCxn id="16" idx="1"/>
          </p:cNvCxnSpPr>
          <p:nvPr/>
        </p:nvCxnSpPr>
        <p:spPr>
          <a:xfrm rot="5400000" flipH="1" flipV="1">
            <a:off x="3981097" y="2851290"/>
            <a:ext cx="1093129" cy="4355877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2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9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2762641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3685744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4608847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2762641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3685744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2762641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3685744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4650807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2497760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5689471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2497760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5706586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2480645"/>
            <a:ext cx="4312226" cy="257483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4520355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7387936" y="2036618"/>
            <a:ext cx="4731626" cy="444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BD5B0-7F2F-BE6C-EDF2-5F7A797C570B}"/>
              </a:ext>
            </a:extLst>
          </p:cNvPr>
          <p:cNvSpPr/>
          <p:nvPr/>
        </p:nvSpPr>
        <p:spPr>
          <a:xfrm>
            <a:off x="10151914" y="5308535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Import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875C5-6BF9-FBAF-2E85-A5EAB03AB57F}"/>
              </a:ext>
            </a:extLst>
          </p:cNvPr>
          <p:cNvSpPr/>
          <p:nvPr/>
        </p:nvSpPr>
        <p:spPr>
          <a:xfrm>
            <a:off x="9963449" y="5216619"/>
            <a:ext cx="4312226" cy="2466443"/>
          </a:xfrm>
          <a:prstGeom prst="rect">
            <a:avLst/>
          </a:prstGeom>
          <a:noFill/>
          <a:ln w="635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5F668-CE45-40FA-EF59-1F6313FA7EF1}"/>
              </a:ext>
            </a:extLst>
          </p:cNvPr>
          <p:cNvSpPr/>
          <p:nvPr/>
        </p:nvSpPr>
        <p:spPr>
          <a:xfrm>
            <a:off x="10151914" y="5794930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Moved Block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4F485E-BEAA-56B7-0165-84ECDAA1D734}"/>
              </a:ext>
            </a:extLst>
          </p:cNvPr>
          <p:cNvSpPr/>
          <p:nvPr/>
        </p:nvSpPr>
        <p:spPr>
          <a:xfrm>
            <a:off x="10151914" y="6305008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Removed Block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C7EEE-3386-7502-82EA-B1FFB2F05C6B}"/>
              </a:ext>
            </a:extLst>
          </p:cNvPr>
          <p:cNvSpPr/>
          <p:nvPr/>
        </p:nvSpPr>
        <p:spPr>
          <a:xfrm>
            <a:off x="10151913" y="6815086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Check  Block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C4352-D380-FDC5-C5D9-FD419683A372}"/>
              </a:ext>
            </a:extLst>
          </p:cNvPr>
          <p:cNvSpPr txBox="1"/>
          <p:nvPr/>
        </p:nvSpPr>
        <p:spPr>
          <a:xfrm>
            <a:off x="10203460" y="7271693"/>
            <a:ext cx="3832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38CC4"/>
                </a:solidFill>
              </a:rPr>
              <a:t>NEW BLOCKS – Added Recently</a:t>
            </a:r>
          </a:p>
        </p:txBody>
      </p:sp>
    </p:spTree>
    <p:extLst>
      <p:ext uri="{BB962C8B-B14F-4D97-AF65-F5344CB8AC3E}">
        <p14:creationId xmlns:p14="http://schemas.microsoft.com/office/powerpoint/2010/main" val="219658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  <p:bldP spid="16" grpId="0" animBg="1"/>
      <p:bldP spid="18" grpId="0" animBg="1"/>
      <p:bldP spid="29" grpId="0" animBg="1"/>
      <p:bldP spid="31" grpId="0" animBg="1"/>
      <p:bldP spid="35" grpId="0" animBg="1"/>
      <p:bldP spid="3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Fundamental Blocks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839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3F669-C2E5-DE42-B776-116F17867F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672936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672936"/>
            <a:ext cx="3241964" cy="1631374"/>
          </a:xfrm>
          <a:prstGeom prst="ellipse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771638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678382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4561590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Specifying a </a:t>
            </a:r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5398068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Specifying </a:t>
            </a:r>
            <a:r>
              <a:rPr lang="en-US" dirty="0">
                <a:solidFill>
                  <a:srgbClr val="FFFF00"/>
                </a:solidFill>
              </a:rPr>
              <a:t>Provider Requirements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6302058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Configuring a Terraform Backend (</a:t>
            </a:r>
            <a:r>
              <a:rPr lang="en-US" dirty="0">
                <a:solidFill>
                  <a:srgbClr val="FFFF00"/>
                </a:solidFill>
              </a:rPr>
              <a:t>Terraform State</a:t>
            </a:r>
            <a:r>
              <a:rPr lang="en-US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678382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4561590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5398068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6302058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68354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4563293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539806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630205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/>
          <p:nvPr/>
        </p:nvCxnSpPr>
        <p:spPr>
          <a:xfrm>
            <a:off x="4572000" y="1309254"/>
            <a:ext cx="0" cy="602672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/>
          <p:nvPr/>
        </p:nvCxnSpPr>
        <p:spPr>
          <a:xfrm>
            <a:off x="9836727" y="1309254"/>
            <a:ext cx="0" cy="602672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0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5BF231-654D-4F44-C08B-9021C36CFA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/>
              <a:t>GitHub Step-by-Step 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D2AE9-32CE-7A33-1DF1-51640BC7C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2" y="875215"/>
            <a:ext cx="5626100" cy="676910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A42E3-C545-489F-17E5-0453363E9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830" y="875215"/>
            <a:ext cx="5791200" cy="598170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</p:spTree>
    <p:extLst>
      <p:ext uri="{BB962C8B-B14F-4D97-AF65-F5344CB8AC3E}">
        <p14:creationId xmlns:p14="http://schemas.microsoft.com/office/powerpoint/2010/main" val="3183896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Terraform Block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2125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EACE1F-75BF-0249-9ECE-1F3EC4A545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16" y="1082566"/>
            <a:ext cx="7360394" cy="6537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50243"/>
            <a:ext cx="13477415" cy="1188851"/>
          </a:xfrm>
        </p:spPr>
        <p:txBody>
          <a:bodyPr/>
          <a:lstStyle/>
          <a:p>
            <a:pPr algn="l"/>
            <a:r>
              <a:rPr lang="en-US" dirty="0"/>
              <a:t>Terraform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765D1-CA0B-D24F-AF77-CDBEEE08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714" y="993228"/>
            <a:ext cx="6328570" cy="653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Providers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886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381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400" b="1" dirty="0">
              <a:solidFill>
                <a:srgbClr val="138C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984496"/>
            <a:ext cx="2574815" cy="111634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33955" y="680952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VM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46051" y="6237290"/>
            <a:ext cx="1853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GCP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FFC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VM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>
            <a:off x="9923318" y="6501968"/>
            <a:ext cx="651564" cy="40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55AC12-1666-7A1E-1D31-117E0F80B94B}"/>
              </a:ext>
            </a:extLst>
          </p:cNvPr>
          <p:cNvSpPr txBox="1"/>
          <p:nvPr/>
        </p:nvSpPr>
        <p:spPr>
          <a:xfrm>
            <a:off x="8774538" y="4256595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Google Cloud</a:t>
            </a:r>
          </a:p>
        </p:txBody>
      </p:sp>
      <p:pic>
        <p:nvPicPr>
          <p:cNvPr id="13" name="Google Shape;1331;p48">
            <a:extLst>
              <a:ext uri="{FF2B5EF4-FFF2-40B4-BE49-F238E27FC236}">
                <a16:creationId xmlns:a16="http://schemas.microsoft.com/office/drawing/2014/main" id="{00AC6AD2-AFBE-D418-A915-1398608A661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43734" y="6314855"/>
            <a:ext cx="725203" cy="5088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92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C5798-8F60-AE48-9DEB-BB2C012076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D38647-46B9-69CA-1FA4-73867F73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425497"/>
            <a:ext cx="4607387" cy="3353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50FC6-4F2F-F816-7F44-E01F3A7A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23" y="3425497"/>
            <a:ext cx="4325714" cy="2176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A6FE1-332B-1D6E-8166-3D48BD35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282" y="3425497"/>
            <a:ext cx="4305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0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77B59B-6ECF-2B4E-9B24-BEF2F81806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6D2B8-6C7E-5D09-83A4-FFB04AA00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280628"/>
            <a:ext cx="8826062" cy="64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30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173B8A-8971-B24E-A169-F61440C6BA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843556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378931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1921419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677789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mygoogle</a:t>
            </a:r>
            <a:r>
              <a:rPr lang="en-IN" dirty="0"/>
              <a:t>, google1).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227206"/>
            <a:ext cx="9320646" cy="883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Google Provider: </a:t>
            </a:r>
            <a:r>
              <a:rPr lang="en-IN" dirty="0" err="1"/>
              <a:t>hashicorp</a:t>
            </a:r>
            <a:r>
              <a:rPr lang="en-IN" dirty="0"/>
              <a:t>/google,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google)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7" y="4334346"/>
            <a:ext cx="2542083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18888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29777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863800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bg1"/>
                </a:solidFill>
              </a:rPr>
              <a:t>registry.terraform.io</a:t>
            </a:r>
            <a:r>
              <a:rPr lang="en-IN" dirty="0">
                <a:solidFill>
                  <a:schemeClr val="bg1"/>
                </a:solidFill>
              </a:rPr>
              <a:t>/</a:t>
            </a:r>
            <a:r>
              <a:rPr lang="en-IN" dirty="0" err="1">
                <a:solidFill>
                  <a:schemeClr val="bg1"/>
                </a:solidFill>
              </a:rPr>
              <a:t>hashicorp</a:t>
            </a:r>
            <a:r>
              <a:rPr lang="en-IN" dirty="0">
                <a:solidFill>
                  <a:schemeClr val="bg1"/>
                </a:solidFill>
              </a:rPr>
              <a:t>/google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56203D-C8FD-4E7E-5146-45A8B657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9" y="1817081"/>
            <a:ext cx="4538357" cy="532930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6128661-9FDD-877F-E5C0-749E5083476A}"/>
              </a:ext>
            </a:extLst>
          </p:cNvPr>
          <p:cNvSpPr/>
          <p:nvPr/>
        </p:nvSpPr>
        <p:spPr>
          <a:xfrm>
            <a:off x="693683" y="3115939"/>
            <a:ext cx="987972" cy="38400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E76527-112A-C1C4-0B64-3EA80D105594}"/>
              </a:ext>
            </a:extLst>
          </p:cNvPr>
          <p:cNvSpPr/>
          <p:nvPr/>
        </p:nvSpPr>
        <p:spPr>
          <a:xfrm>
            <a:off x="1345324" y="5709511"/>
            <a:ext cx="1198179" cy="38400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01620F2-ECF0-29FF-1DED-00FD5A191A90}"/>
              </a:ext>
            </a:extLst>
          </p:cNvPr>
          <p:cNvCxnSpPr>
            <a:stCxn id="30" idx="0"/>
            <a:endCxn id="29" idx="1"/>
          </p:cNvCxnSpPr>
          <p:nvPr/>
        </p:nvCxnSpPr>
        <p:spPr>
          <a:xfrm rot="16200000" flipV="1">
            <a:off x="118265" y="3883361"/>
            <a:ext cx="2401569" cy="1250731"/>
          </a:xfrm>
          <a:prstGeom prst="bentConnector4">
            <a:avLst>
              <a:gd name="adj1" fmla="val 33749"/>
              <a:gd name="adj2" fmla="val 118277"/>
            </a:avLst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0602E02-D2F2-0F01-EB52-F4004DA3C154}"/>
              </a:ext>
            </a:extLst>
          </p:cNvPr>
          <p:cNvCxnSpPr>
            <a:stCxn id="9" idx="1"/>
            <a:endCxn id="29" idx="1"/>
          </p:cNvCxnSpPr>
          <p:nvPr/>
        </p:nvCxnSpPr>
        <p:spPr>
          <a:xfrm rot="10800000" flipV="1">
            <a:off x="693683" y="1062630"/>
            <a:ext cx="4193734" cy="2245311"/>
          </a:xfrm>
          <a:prstGeom prst="bentConnector3">
            <a:avLst>
              <a:gd name="adj1" fmla="val 114975"/>
            </a:avLst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F9125F-AC1E-9F10-04BA-F2287044C6CE}"/>
              </a:ext>
            </a:extLst>
          </p:cNvPr>
          <p:cNvSpPr/>
          <p:nvPr/>
        </p:nvSpPr>
        <p:spPr>
          <a:xfrm>
            <a:off x="1005840" y="3499945"/>
            <a:ext cx="3597691" cy="35735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A0739F-8935-0F06-E20E-8B37583699B0}"/>
              </a:ext>
            </a:extLst>
          </p:cNvPr>
          <p:cNvCxnSpPr>
            <a:stCxn id="17" idx="1"/>
            <a:endCxn id="38" idx="2"/>
          </p:cNvCxnSpPr>
          <p:nvPr/>
        </p:nvCxnSpPr>
        <p:spPr>
          <a:xfrm rot="10800000">
            <a:off x="2804687" y="3857297"/>
            <a:ext cx="2082731" cy="69612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2AC171-3750-9544-A94B-8FC1F95D83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315310" y="3204853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Registry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013435" y="3419436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-7453"/>
            <a:ext cx="5286317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A3199D-9CBD-C56D-8D77-F8AE631FAEF3}"/>
              </a:ext>
            </a:extLst>
          </p:cNvPr>
          <p:cNvSpPr/>
          <p:nvPr/>
        </p:nvSpPr>
        <p:spPr>
          <a:xfrm>
            <a:off x="11519336" y="1562905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A641BD-B247-B8A1-CDD6-389085045A29}"/>
              </a:ext>
            </a:extLst>
          </p:cNvPr>
          <p:cNvSpPr/>
          <p:nvPr/>
        </p:nvSpPr>
        <p:spPr>
          <a:xfrm>
            <a:off x="11519336" y="2890344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EA3CF8-2542-120F-ABA5-696C6C1DEBAC}"/>
              </a:ext>
            </a:extLst>
          </p:cNvPr>
          <p:cNvSpPr/>
          <p:nvPr/>
        </p:nvSpPr>
        <p:spPr>
          <a:xfrm>
            <a:off x="11519336" y="4253738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Policy Libraries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DFBD00-69E0-A293-F288-151F6798137A}"/>
              </a:ext>
            </a:extLst>
          </p:cNvPr>
          <p:cNvSpPr/>
          <p:nvPr/>
        </p:nvSpPr>
        <p:spPr>
          <a:xfrm>
            <a:off x="11519336" y="5617132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Run Tasks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A9D086-70FF-FA96-55C0-BEEEADEF2ED3}"/>
              </a:ext>
            </a:extLst>
          </p:cNvPr>
          <p:cNvCxnSpPr>
            <a:stCxn id="5" idx="6"/>
            <a:endCxn id="37" idx="2"/>
          </p:cNvCxnSpPr>
          <p:nvPr/>
        </p:nvCxnSpPr>
        <p:spPr>
          <a:xfrm>
            <a:off x="4378156" y="3755571"/>
            <a:ext cx="63527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E9A9ED-5B3C-FDF9-7C22-70FA97D38FCE}"/>
              </a:ext>
            </a:extLst>
          </p:cNvPr>
          <p:cNvCxnSpPr>
            <a:stCxn id="37" idx="6"/>
            <a:endCxn id="6" idx="1"/>
          </p:cNvCxnSpPr>
          <p:nvPr/>
        </p:nvCxnSpPr>
        <p:spPr>
          <a:xfrm flipV="1">
            <a:off x="9076281" y="1967554"/>
            <a:ext cx="2443055" cy="1788017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080322-1B40-C449-0076-7C5E05A57FE2}"/>
              </a:ext>
            </a:extLst>
          </p:cNvPr>
          <p:cNvCxnSpPr>
            <a:stCxn id="37" idx="6"/>
            <a:endCxn id="7" idx="1"/>
          </p:cNvCxnSpPr>
          <p:nvPr/>
        </p:nvCxnSpPr>
        <p:spPr>
          <a:xfrm flipV="1">
            <a:off x="9076281" y="3294993"/>
            <a:ext cx="2443055" cy="460578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52CD8E-F5EE-A170-60AA-E5966839C1A4}"/>
              </a:ext>
            </a:extLst>
          </p:cNvPr>
          <p:cNvCxnSpPr>
            <a:cxnSpLocks/>
            <a:stCxn id="37" idx="6"/>
            <a:endCxn id="8" idx="1"/>
          </p:cNvCxnSpPr>
          <p:nvPr/>
        </p:nvCxnSpPr>
        <p:spPr>
          <a:xfrm>
            <a:off x="9076281" y="3755571"/>
            <a:ext cx="2443055" cy="902816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993930-6EC3-D29C-C7C2-52269FE84F97}"/>
              </a:ext>
            </a:extLst>
          </p:cNvPr>
          <p:cNvCxnSpPr>
            <a:stCxn id="37" idx="6"/>
            <a:endCxn id="14" idx="1"/>
          </p:cNvCxnSpPr>
          <p:nvPr/>
        </p:nvCxnSpPr>
        <p:spPr>
          <a:xfrm>
            <a:off x="9076281" y="3755571"/>
            <a:ext cx="2443055" cy="2266210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45B9D7-75D9-8BA3-5AA0-7BD8A5E28483}"/>
              </a:ext>
            </a:extLst>
          </p:cNvPr>
          <p:cNvSpPr/>
          <p:nvPr/>
        </p:nvSpPr>
        <p:spPr>
          <a:xfrm>
            <a:off x="241738" y="1265479"/>
            <a:ext cx="14178455" cy="5629307"/>
          </a:xfrm>
          <a:prstGeom prst="roundRect">
            <a:avLst>
              <a:gd name="adj" fmla="val 5683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35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State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55087" y="1028811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08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A4CB90-4F8F-5544-B8B3-D4F3BAC16F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 flipV="1">
            <a:off x="9798627" y="4754632"/>
            <a:ext cx="651564" cy="285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8165" y="6552506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72738" y="6786756"/>
            <a:ext cx="3110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5853A"/>
                </a:solidFill>
              </a:rPr>
              <a:t>Terraform State</a:t>
            </a:r>
          </a:p>
          <a:p>
            <a:pPr algn="ctr"/>
            <a:r>
              <a:rPr lang="en-US" b="1" dirty="0">
                <a:solidFill>
                  <a:srgbClr val="F5853A"/>
                </a:solidFill>
              </a:rPr>
              <a:t>File : </a:t>
            </a:r>
            <a:r>
              <a:rPr lang="en-US" b="1" dirty="0" err="1">
                <a:solidFill>
                  <a:srgbClr val="F5853A"/>
                </a:solidFill>
              </a:rPr>
              <a:t>terraform.tfstate</a:t>
            </a:r>
            <a:endParaRPr lang="en-US" b="1" dirty="0">
              <a:solidFill>
                <a:srgbClr val="F5853A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</a:t>
            </a:r>
            <a:r>
              <a:rPr lang="en-IN" dirty="0">
                <a:solidFill>
                  <a:srgbClr val="FFFF00"/>
                </a:solidFill>
              </a:rPr>
              <a:t>improve performance for large infrastructures.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88743-9D34-FC21-BE02-778B403C9AF9}"/>
              </a:ext>
            </a:extLst>
          </p:cNvPr>
          <p:cNvSpPr txBox="1"/>
          <p:nvPr/>
        </p:nvSpPr>
        <p:spPr>
          <a:xfrm>
            <a:off x="11053449" y="4807326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VM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4E68C-DE17-A8D1-5DF2-7CD4B9DC30F5}"/>
              </a:ext>
            </a:extLst>
          </p:cNvPr>
          <p:cNvSpPr txBox="1"/>
          <p:nvPr/>
        </p:nvSpPr>
        <p:spPr>
          <a:xfrm>
            <a:off x="8655627" y="3359069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Google Cloud</a:t>
            </a:r>
          </a:p>
        </p:txBody>
      </p:sp>
      <p:pic>
        <p:nvPicPr>
          <p:cNvPr id="11" name="Google Shape;1331;p48">
            <a:extLst>
              <a:ext uri="{FF2B5EF4-FFF2-40B4-BE49-F238E27FC236}">
                <a16:creationId xmlns:a16="http://schemas.microsoft.com/office/drawing/2014/main" id="{EBA55F44-8189-D5E1-672A-6F32CCCF887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63228" y="4312654"/>
            <a:ext cx="725203" cy="508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B23BAF-B85F-1195-3B2B-BB65C84DA8C7}"/>
              </a:ext>
            </a:extLst>
          </p:cNvPr>
          <p:cNvCxnSpPr>
            <a:cxnSpLocks/>
          </p:cNvCxnSpPr>
          <p:nvPr/>
        </p:nvCxnSpPr>
        <p:spPr>
          <a:xfrm>
            <a:off x="10476972" y="3920118"/>
            <a:ext cx="2604860" cy="16244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C62EAB-EED7-449F-69C8-0115B8812133}"/>
              </a:ext>
            </a:extLst>
          </p:cNvPr>
          <p:cNvCxnSpPr>
            <a:cxnSpLocks/>
          </p:cNvCxnSpPr>
          <p:nvPr/>
        </p:nvCxnSpPr>
        <p:spPr>
          <a:xfrm flipV="1">
            <a:off x="10476972" y="3964672"/>
            <a:ext cx="2548034" cy="14823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2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9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FF1681-F83C-CEC8-C8B6-CD4914DD1A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758CA-1685-C401-A7D1-BEC7A2D9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92" y="-156276"/>
            <a:ext cx="12618720" cy="1188851"/>
          </a:xfrm>
        </p:spPr>
        <p:txBody>
          <a:bodyPr/>
          <a:lstStyle/>
          <a:p>
            <a:r>
              <a:rPr lang="en-US"/>
              <a:t>How are Terraform Configs organized 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3A9CA0-17EA-F1EF-A786-DB4D326687F4}"/>
              </a:ext>
            </a:extLst>
          </p:cNvPr>
          <p:cNvSpPr/>
          <p:nvPr/>
        </p:nvSpPr>
        <p:spPr>
          <a:xfrm>
            <a:off x="5979695" y="1226634"/>
            <a:ext cx="8215706" cy="33453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Every GCP resource is organized in an incremental manner with </a:t>
            </a:r>
            <a:r>
              <a:rPr lang="en-US" sz="3000">
                <a:solidFill>
                  <a:srgbClr val="FFFF00"/>
                </a:solidFill>
              </a:rPr>
              <a:t>file number c1, c2, c3</a:t>
            </a:r>
            <a:r>
              <a:rPr lang="en-US" sz="3000"/>
              <a:t> for easy </a:t>
            </a:r>
            <a:r>
              <a:rPr lang="en-US" sz="3000">
                <a:solidFill>
                  <a:srgbClr val="FFFF00"/>
                </a:solidFill>
              </a:rPr>
              <a:t>understanding, reading and troubleshooting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24245-F1A9-3F2E-E641-B0D4F55A967F}"/>
              </a:ext>
            </a:extLst>
          </p:cNvPr>
          <p:cNvSpPr/>
          <p:nvPr/>
        </p:nvSpPr>
        <p:spPr>
          <a:xfrm>
            <a:off x="6156158" y="4892842"/>
            <a:ext cx="8215706" cy="22258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Every section or demo is well </a:t>
            </a:r>
            <a:r>
              <a:rPr lang="en-US" sz="3000">
                <a:solidFill>
                  <a:srgbClr val="FFFF00"/>
                </a:solidFill>
              </a:rPr>
              <a:t>organized in GitHub</a:t>
            </a:r>
            <a:r>
              <a:rPr lang="en-US" sz="3000"/>
              <a:t> and contains </a:t>
            </a:r>
            <a:r>
              <a:rPr lang="en-US" sz="3000">
                <a:solidFill>
                  <a:srgbClr val="FFFF00"/>
                </a:solidFill>
              </a:rPr>
              <a:t>step by step 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1B57F-E3E8-2D74-7DB4-9E813056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6" y="758283"/>
            <a:ext cx="3688996" cy="695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9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CA378-292B-B948-AA44-EFBFB8AD1BD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6030" y="3293081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6269497" y="4391238"/>
            <a:ext cx="2154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terraform.tfstate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400566" y="1166881"/>
            <a:ext cx="4436918" cy="10029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71352" y="1166880"/>
            <a:ext cx="4436918" cy="10029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</a:t>
            </a:r>
          </a:p>
          <a:p>
            <a:pPr algn="ctr"/>
            <a:r>
              <a:rPr lang="en-US" dirty="0"/>
              <a:t>VM Instance, VPC, Subnet, </a:t>
            </a:r>
          </a:p>
          <a:p>
            <a:pPr algn="ctr"/>
            <a:r>
              <a:rPr lang="en-US" dirty="0"/>
              <a:t>Firewall Rules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822076" y="7062719"/>
            <a:ext cx="3636801" cy="532295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10092862" y="7062718"/>
            <a:ext cx="3636801" cy="532295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712263" y="2567451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BA6D2-EBCD-49AA-508A-CC6924CCA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" y="2632309"/>
            <a:ext cx="5107709" cy="328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415A9-2306-19A4-B713-C1D0B2ED3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269" y="2433859"/>
            <a:ext cx="5084378" cy="39628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76555E-6A49-F53F-39BD-3E57922E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269" y="2953389"/>
            <a:ext cx="4928875" cy="33969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21ADD5-4C63-F8EC-B1F5-DD1B12A6D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669" y="3424181"/>
            <a:ext cx="4901475" cy="175782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1DFA37-83D4-4B8A-5D53-1E24FBF30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4669" y="5399460"/>
            <a:ext cx="4812565" cy="154024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106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Multiple Providers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Meta-Argument: provider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55087" y="1028811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Demo-4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17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9475AF-B263-D94D-9D16-E84FE27247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82A0D6-091E-4A43-B1B8-D079C9DF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8484"/>
            <a:ext cx="12618720" cy="1188851"/>
          </a:xfrm>
        </p:spPr>
        <p:txBody>
          <a:bodyPr/>
          <a:lstStyle/>
          <a:p>
            <a:r>
              <a:rPr lang="en-US" dirty="0"/>
              <a:t>Resource Meta-Arguments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D9F61-374D-724A-A7C8-0B12D04E7F34}"/>
              </a:ext>
            </a:extLst>
          </p:cNvPr>
          <p:cNvSpPr/>
          <p:nvPr/>
        </p:nvSpPr>
        <p:spPr>
          <a:xfrm>
            <a:off x="602673" y="3532909"/>
            <a:ext cx="2618509" cy="923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BB2B54-2EB8-024B-8285-DF85E229FCD0}"/>
              </a:ext>
            </a:extLst>
          </p:cNvPr>
          <p:cNvSpPr/>
          <p:nvPr/>
        </p:nvSpPr>
        <p:spPr>
          <a:xfrm>
            <a:off x="4696691" y="3522518"/>
            <a:ext cx="2618509" cy="923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AAB494-A63D-4F4F-9393-B0241BD95438}"/>
              </a:ext>
            </a:extLst>
          </p:cNvPr>
          <p:cNvSpPr/>
          <p:nvPr/>
        </p:nvSpPr>
        <p:spPr>
          <a:xfrm>
            <a:off x="10768442" y="1462957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depends_on</a:t>
            </a:r>
            <a:endParaRPr lang="en-US" sz="3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8C047-56E0-444E-83B7-D0367F45469E}"/>
              </a:ext>
            </a:extLst>
          </p:cNvPr>
          <p:cNvSpPr/>
          <p:nvPr/>
        </p:nvSpPr>
        <p:spPr>
          <a:xfrm>
            <a:off x="10768442" y="2526293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CE5C1-FC23-FD40-BA80-C978C479E6E7}"/>
              </a:ext>
            </a:extLst>
          </p:cNvPr>
          <p:cNvSpPr/>
          <p:nvPr/>
        </p:nvSpPr>
        <p:spPr>
          <a:xfrm>
            <a:off x="10768442" y="3584432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for_each</a:t>
            </a:r>
            <a:endParaRPr lang="en-US" sz="3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44FDA-334C-D146-814D-C0832A95BAD3}"/>
              </a:ext>
            </a:extLst>
          </p:cNvPr>
          <p:cNvSpPr/>
          <p:nvPr/>
        </p:nvSpPr>
        <p:spPr>
          <a:xfrm>
            <a:off x="10768441" y="4677215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0E2F52-FC13-C744-A817-A28CF76903FE}"/>
              </a:ext>
            </a:extLst>
          </p:cNvPr>
          <p:cNvSpPr/>
          <p:nvPr/>
        </p:nvSpPr>
        <p:spPr>
          <a:xfrm>
            <a:off x="10768440" y="5769998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lifecycle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856AD8-80FC-554A-A518-7A196B036FE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21182" y="3984046"/>
            <a:ext cx="1475509" cy="10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D70591-F4FE-1844-9247-E4804026928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315200" y="1821444"/>
            <a:ext cx="3453242" cy="21626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155B0F-DEF1-204C-BBBA-53FE5E574E7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315200" y="2884780"/>
            <a:ext cx="3453242" cy="1099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993941-85C0-7E4A-96AE-4EA9985EBD5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315200" y="3942919"/>
            <a:ext cx="3453242" cy="411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3B503B-D439-9B4B-8214-5E39FE8335E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315200" y="3984046"/>
            <a:ext cx="3453241" cy="1051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CF7EDA-EFCD-734A-9C75-3510B0814B8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7315200" y="3984046"/>
            <a:ext cx="3453240" cy="2144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462ABD7-68A1-AB4A-A3AF-3A59B57621B6}"/>
              </a:ext>
            </a:extLst>
          </p:cNvPr>
          <p:cNvSpPr/>
          <p:nvPr/>
        </p:nvSpPr>
        <p:spPr>
          <a:xfrm>
            <a:off x="3647208" y="4907101"/>
            <a:ext cx="4852555" cy="24158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Meta-Arguments can be used with any </a:t>
            </a:r>
            <a:r>
              <a:rPr lang="en-US" sz="2600" dirty="0">
                <a:solidFill>
                  <a:srgbClr val="FFC000"/>
                </a:solidFill>
              </a:rPr>
              <a:t>resource type</a:t>
            </a:r>
            <a:r>
              <a:rPr lang="en-US" sz="2600" dirty="0"/>
              <a:t> to change the behavior of resources.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892741A-D3F4-5D29-88DD-4789F887613D}"/>
              </a:ext>
            </a:extLst>
          </p:cNvPr>
          <p:cNvSpPr/>
          <p:nvPr/>
        </p:nvSpPr>
        <p:spPr>
          <a:xfrm>
            <a:off x="10373710" y="4539847"/>
            <a:ext cx="3250850" cy="105165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0" grpId="0" animBg="1"/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E3251-542C-2B06-E07A-AE401E3A1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779-F736-526A-D32D-066E3BDB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795130"/>
            <a:ext cx="13957738" cy="31147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multiple configurations</a:t>
            </a:r>
            <a:r>
              <a:rPr lang="en-US" dirty="0"/>
              <a:t> for the same provider (</a:t>
            </a:r>
            <a:r>
              <a:rPr lang="en-US" dirty="0">
                <a:solidFill>
                  <a:srgbClr val="0070C0"/>
                </a:solidFill>
              </a:rPr>
              <a:t>Ex: google</a:t>
            </a:r>
            <a:r>
              <a:rPr lang="en-US" dirty="0"/>
              <a:t>) and select which one to use </a:t>
            </a:r>
            <a:r>
              <a:rPr lang="en-US" dirty="0">
                <a:solidFill>
                  <a:srgbClr val="0070C0"/>
                </a:solidFill>
              </a:rPr>
              <a:t>on a per-resource or per-module</a:t>
            </a:r>
            <a:r>
              <a:rPr lang="en-US" dirty="0"/>
              <a:t> basis.</a:t>
            </a:r>
          </a:p>
          <a:p>
            <a:r>
              <a:rPr lang="en-US" dirty="0"/>
              <a:t>The primary reason for this is to </a:t>
            </a:r>
            <a:r>
              <a:rPr lang="en-US" dirty="0">
                <a:solidFill>
                  <a:srgbClr val="0070C0"/>
                </a:solidFill>
              </a:rPr>
              <a:t>support multiple regions for a cloud platform, </a:t>
            </a:r>
            <a:r>
              <a:rPr lang="en-US" dirty="0"/>
              <a:t>additionally for </a:t>
            </a:r>
            <a:r>
              <a:rPr lang="en-US" dirty="0">
                <a:solidFill>
                  <a:srgbClr val="0070C0"/>
                </a:solidFill>
              </a:rPr>
              <a:t>multiple environments (dev, prod) </a:t>
            </a:r>
            <a:r>
              <a:rPr lang="en-US" dirty="0"/>
              <a:t>considering each environment has different provider configurations </a:t>
            </a:r>
            <a:r>
              <a:rPr lang="en-US" dirty="0">
                <a:solidFill>
                  <a:srgbClr val="0070C0"/>
                </a:solidFill>
              </a:rPr>
              <a:t>(Example: different authentication credentials for dev and prod)</a:t>
            </a:r>
          </a:p>
          <a:p>
            <a:r>
              <a:rPr lang="en-US" dirty="0"/>
              <a:t>We can use the alternate provider in a resource, data or module by referencing it as </a:t>
            </a:r>
            <a:r>
              <a:rPr lang="en-US" dirty="0">
                <a:solidFill>
                  <a:srgbClr val="0070C0"/>
                </a:solidFill>
              </a:rPr>
              <a:t>&lt;PROVIDER NAME&gt;.&lt;ALIAS&gt;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0C645-6C0A-7158-3B4E-9106B683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" y="-116533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Multiple 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5C312-6AFB-CB28-2C32-1C0D3EF4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0" y="3763304"/>
            <a:ext cx="4307428" cy="379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8D576-2D46-EE49-2A52-27502CDF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470" y="3763304"/>
            <a:ext cx="6015590" cy="37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E3251-542C-2B06-E07A-AE401E3A1E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779-F736-526A-D32D-066E3BDB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795129"/>
            <a:ext cx="7094483" cy="66890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multiple configurations</a:t>
            </a:r>
            <a:r>
              <a:rPr lang="en-US" dirty="0"/>
              <a:t> for the same provider (</a:t>
            </a:r>
            <a:r>
              <a:rPr lang="en-US" dirty="0">
                <a:solidFill>
                  <a:srgbClr val="0070C0"/>
                </a:solidFill>
              </a:rPr>
              <a:t>Ex: google</a:t>
            </a:r>
            <a:r>
              <a:rPr lang="en-US" dirty="0"/>
              <a:t>) and select which one to use </a:t>
            </a:r>
            <a:r>
              <a:rPr lang="en-US" dirty="0">
                <a:solidFill>
                  <a:srgbClr val="0070C0"/>
                </a:solidFill>
              </a:rPr>
              <a:t>on a per-resource or per-module</a:t>
            </a:r>
            <a:r>
              <a:rPr lang="en-US" dirty="0"/>
              <a:t> basis.</a:t>
            </a:r>
          </a:p>
          <a:p>
            <a:r>
              <a:rPr lang="en-US" b="1" dirty="0"/>
              <a:t>Usage</a:t>
            </a:r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support multiple regions for a cloud platform (we will practically implement this)</a:t>
            </a:r>
          </a:p>
          <a:p>
            <a:pPr lvl="1"/>
            <a:r>
              <a:rPr lang="en-US" dirty="0"/>
              <a:t>For supporting </a:t>
            </a:r>
            <a:r>
              <a:rPr lang="en-US" dirty="0">
                <a:solidFill>
                  <a:srgbClr val="0070C0"/>
                </a:solidFill>
              </a:rPr>
              <a:t>multiple environments (dev, prod) </a:t>
            </a:r>
            <a:r>
              <a:rPr lang="en-US" dirty="0"/>
              <a:t>considering each environment has different provider configurations </a:t>
            </a:r>
          </a:p>
          <a:p>
            <a:pPr lvl="2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Different authentication credentials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dev and prod </a:t>
            </a:r>
            <a:r>
              <a:rPr lang="en-US" dirty="0"/>
              <a:t>configured in their respective </a:t>
            </a:r>
            <a:r>
              <a:rPr lang="en-US" dirty="0">
                <a:solidFill>
                  <a:srgbClr val="0070C0"/>
                </a:solidFill>
              </a:rPr>
              <a:t>provider blocks</a:t>
            </a:r>
          </a:p>
          <a:p>
            <a:r>
              <a:rPr lang="en-US" dirty="0"/>
              <a:t>We can use the alternate provider in a resource, data or module by referencing it as </a:t>
            </a:r>
            <a:r>
              <a:rPr lang="en-US" dirty="0">
                <a:solidFill>
                  <a:srgbClr val="0070C0"/>
                </a:solidFill>
              </a:rPr>
              <a:t>&lt;PROVIDER NAME&gt;.&lt;ALIAS&gt;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0C645-6C0A-7158-3B4E-9106B683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" y="-116533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Multiple 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5C312-6AFB-CB28-2C32-1C0D3EF4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39" y="62395"/>
            <a:ext cx="4307428" cy="379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8D576-2D46-EE49-2A52-27502CDF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67" y="3931892"/>
            <a:ext cx="6015590" cy="379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9" y="-52778"/>
            <a:ext cx="8858017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Multiple Providers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195311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11936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1256;p47">
            <a:extLst>
              <a:ext uri="{FF2B5EF4-FFF2-40B4-BE49-F238E27FC236}">
                <a16:creationId xmlns:a16="http://schemas.microsoft.com/office/drawing/2014/main" id="{EC5D457C-F32C-3A07-E1FF-F3CE06594A0B}"/>
              </a:ext>
            </a:extLst>
          </p:cNvPr>
          <p:cNvSpPr/>
          <p:nvPr/>
        </p:nvSpPr>
        <p:spPr>
          <a:xfrm>
            <a:off x="8604717" y="4517288"/>
            <a:ext cx="5224180" cy="195311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DD6DF-54B2-0794-253C-3752BF13F76A}"/>
              </a:ext>
            </a:extLst>
          </p:cNvPr>
          <p:cNvSpPr txBox="1"/>
          <p:nvPr/>
        </p:nvSpPr>
        <p:spPr>
          <a:xfrm>
            <a:off x="8641595" y="4547854"/>
            <a:ext cx="227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europe-west1</a:t>
            </a:r>
          </a:p>
        </p:txBody>
      </p:sp>
      <p:sp>
        <p:nvSpPr>
          <p:cNvPr id="18" name="Google Shape;702;p35">
            <a:extLst>
              <a:ext uri="{FF2B5EF4-FFF2-40B4-BE49-F238E27FC236}">
                <a16:creationId xmlns:a16="http://schemas.microsoft.com/office/drawing/2014/main" id="{57D17597-E09B-8DB3-AAEB-84FFE98B7A18}"/>
              </a:ext>
            </a:extLst>
          </p:cNvPr>
          <p:cNvSpPr/>
          <p:nvPr/>
        </p:nvSpPr>
        <p:spPr>
          <a:xfrm>
            <a:off x="8744858" y="4948095"/>
            <a:ext cx="4863322" cy="11936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31A3B-1E30-7563-6329-9A07126A7458}"/>
              </a:ext>
            </a:extLst>
          </p:cNvPr>
          <p:cNvSpPr txBox="1"/>
          <p:nvPr/>
        </p:nvSpPr>
        <p:spPr>
          <a:xfrm>
            <a:off x="8812017" y="4977293"/>
            <a:ext cx="301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europe-west1-subnet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EC3EE5-8E44-3B4E-A94D-A58A9725F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34" y="1971599"/>
            <a:ext cx="5166298" cy="22792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A79984-AA0F-E82C-70E1-62F524965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34" y="4547854"/>
            <a:ext cx="5159639" cy="2189425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6B80CB24-4D9C-3DB3-49D1-3DC66D8D56F4}"/>
              </a:ext>
            </a:extLst>
          </p:cNvPr>
          <p:cNvSpPr/>
          <p:nvPr/>
        </p:nvSpPr>
        <p:spPr>
          <a:xfrm>
            <a:off x="5465773" y="2942897"/>
            <a:ext cx="3279085" cy="378372"/>
          </a:xfrm>
          <a:prstGeom prst="rightArrow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E70308D-E7A9-10C6-7033-1E473BECA643}"/>
              </a:ext>
            </a:extLst>
          </p:cNvPr>
          <p:cNvSpPr/>
          <p:nvPr/>
        </p:nvSpPr>
        <p:spPr>
          <a:xfrm>
            <a:off x="5446633" y="5322283"/>
            <a:ext cx="3279085" cy="378372"/>
          </a:xfrm>
          <a:prstGeom prst="rightArrow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7" grpId="0" animBg="1"/>
      <p:bldP spid="28" grpId="0"/>
      <p:bldP spid="7" grpId="0" animBg="1"/>
      <p:bldP spid="15" grpId="0"/>
      <p:bldP spid="18" grpId="0" animBg="1"/>
      <p:bldP spid="20" grpId="0"/>
      <p:bldP spid="33" grpId="0" animBg="1"/>
      <p:bldP spid="3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81212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multiple</a:t>
            </a:r>
            <a:r>
              <a:rPr lang="en-US" sz="2400" dirty="0"/>
              <a:t> providers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81212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271075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Use provider alias in </a:t>
            </a:r>
            <a:r>
              <a:rPr lang="en-US" sz="2400" dirty="0">
                <a:solidFill>
                  <a:srgbClr val="FFFF00"/>
                </a:solidFill>
              </a:rPr>
              <a:t>subnet</a:t>
            </a:r>
            <a:r>
              <a:rPr lang="en-US" sz="2400" dirty="0"/>
              <a:t> Terraform resources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271076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Multiple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9A7C7-4612-155C-7C86-BF2FEE7F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7" y="924909"/>
            <a:ext cx="5380092" cy="295340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71121F-98A4-3CDC-C361-1C4CCAEBCA08}"/>
              </a:ext>
            </a:extLst>
          </p:cNvPr>
          <p:cNvSpPr/>
          <p:nvPr/>
        </p:nvSpPr>
        <p:spPr>
          <a:xfrm flipV="1">
            <a:off x="427369" y="2071736"/>
            <a:ext cx="4144611" cy="1701477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Output Values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Demo-5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1922D5-893B-7C54-E8C6-8A5D5C7BFDDC}"/>
              </a:ext>
            </a:extLst>
          </p:cNvPr>
          <p:cNvSpPr/>
          <p:nvPr/>
        </p:nvSpPr>
        <p:spPr>
          <a:xfrm>
            <a:off x="2817671" y="6755762"/>
            <a:ext cx="9299857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Input Variables and Output Values</a:t>
            </a:r>
          </a:p>
        </p:txBody>
      </p:sp>
    </p:spTree>
    <p:extLst>
      <p:ext uri="{BB962C8B-B14F-4D97-AF65-F5344CB8AC3E}">
        <p14:creationId xmlns:p14="http://schemas.microsoft.com/office/powerpoint/2010/main" val="3414707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 fontScale="92500"/>
          </a:bodyPr>
          <a:lstStyle/>
          <a:p>
            <a:r>
              <a:rPr lang="en-US" dirty="0"/>
              <a:t>Input variables allow us to </a:t>
            </a:r>
            <a:r>
              <a:rPr lang="en-US" dirty="0">
                <a:solidFill>
                  <a:srgbClr val="0070C0"/>
                </a:solidFill>
              </a:rPr>
              <a:t>customize the Terraform Resources or modules </a:t>
            </a:r>
            <a:r>
              <a:rPr lang="en-US" dirty="0"/>
              <a:t>without </a:t>
            </a:r>
            <a:r>
              <a:rPr lang="en-US" dirty="0">
                <a:solidFill>
                  <a:srgbClr val="0070C0"/>
                </a:solidFill>
              </a:rPr>
              <a:t>altering the source code</a:t>
            </a:r>
            <a:r>
              <a:rPr lang="en-US" dirty="0"/>
              <a:t>. </a:t>
            </a:r>
          </a:p>
          <a:p>
            <a:r>
              <a:rPr lang="en-US" b="1" dirty="0"/>
              <a:t>Key Benefit: </a:t>
            </a:r>
            <a:r>
              <a:rPr lang="en-US" dirty="0"/>
              <a:t>Allows us to make the </a:t>
            </a:r>
            <a:r>
              <a:rPr lang="en-US" dirty="0">
                <a:solidFill>
                  <a:srgbClr val="0070C0"/>
                </a:solidFill>
              </a:rPr>
              <a:t>code reusable </a:t>
            </a:r>
            <a:r>
              <a:rPr lang="en-US" dirty="0"/>
              <a:t>by just changing variables</a:t>
            </a:r>
          </a:p>
          <a:p>
            <a:r>
              <a:rPr lang="en-US" dirty="0"/>
              <a:t>We have </a:t>
            </a:r>
            <a:r>
              <a:rPr lang="en-US" dirty="0">
                <a:solidFill>
                  <a:srgbClr val="0070C0"/>
                </a:solidFill>
              </a:rPr>
              <a:t>multiple options </a:t>
            </a:r>
            <a:r>
              <a:rPr lang="en-US" dirty="0"/>
              <a:t>to declare variables</a:t>
            </a:r>
          </a:p>
          <a:p>
            <a:pPr lvl="1"/>
            <a:r>
              <a:rPr lang="en-US" dirty="0" err="1"/>
              <a:t>varibales.tf</a:t>
            </a:r>
            <a:r>
              <a:rPr lang="en-US" dirty="0"/>
              <a:t> (Default value)</a:t>
            </a:r>
          </a:p>
          <a:p>
            <a:pPr lvl="1"/>
            <a:r>
              <a:rPr lang="en-US" dirty="0" err="1"/>
              <a:t>terraform.tfvars</a:t>
            </a:r>
            <a:endParaRPr lang="en-US" dirty="0"/>
          </a:p>
          <a:p>
            <a:pPr lvl="1"/>
            <a:r>
              <a:rPr lang="en-US" dirty="0" err="1"/>
              <a:t>vm.auto.tfvars</a:t>
            </a:r>
            <a:endParaRPr lang="en-US" dirty="0"/>
          </a:p>
          <a:p>
            <a:pPr lvl="1"/>
            <a:r>
              <a:rPr lang="en-US" dirty="0" err="1"/>
              <a:t>vm.tfvars</a:t>
            </a:r>
            <a:endParaRPr lang="en-US" dirty="0"/>
          </a:p>
          <a:p>
            <a:pPr lvl="1"/>
            <a:r>
              <a:rPr lang="en-US" dirty="0"/>
              <a:t>Environment Variables</a:t>
            </a:r>
          </a:p>
          <a:p>
            <a:pPr lvl="1"/>
            <a:r>
              <a:rPr lang="en-US" dirty="0"/>
              <a:t>--var-file flag</a:t>
            </a:r>
          </a:p>
          <a:p>
            <a:pPr lvl="1"/>
            <a:r>
              <a:rPr lang="en-US" dirty="0"/>
              <a:t>--var flag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Input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0EB54-B8B0-530C-1D9C-F019302D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96" y="1600407"/>
            <a:ext cx="6205606" cy="213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D700B-F13C-3136-0AA2-35A4D559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209" y="4927669"/>
            <a:ext cx="6183193" cy="2051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642318" y="1075193"/>
            <a:ext cx="149297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variables.tf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3A39-12F2-41F0-9CD0-8D9D7AD9E18F}"/>
              </a:ext>
            </a:extLst>
          </p:cNvPr>
          <p:cNvSpPr txBox="1"/>
          <p:nvPr/>
        </p:nvSpPr>
        <p:spPr>
          <a:xfrm>
            <a:off x="10441701" y="4398255"/>
            <a:ext cx="2060244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terraform.tfvars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150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81212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Understand and define Terraform </a:t>
            </a:r>
            <a:r>
              <a:rPr lang="en-US" sz="24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81212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271075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Provider block </a:t>
            </a:r>
            <a:r>
              <a:rPr lang="en-US" sz="2400" dirty="0"/>
              <a:t>with Terraform input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271076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Input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0737B-E3A9-1AD4-FF73-913A69C6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924909"/>
            <a:ext cx="5516311" cy="68417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6FBB6-E5D8-0BE4-505C-A6DA6DDE10C9}"/>
              </a:ext>
            </a:extLst>
          </p:cNvPr>
          <p:cNvSpPr/>
          <p:nvPr/>
        </p:nvSpPr>
        <p:spPr>
          <a:xfrm flipV="1">
            <a:off x="227692" y="2186152"/>
            <a:ext cx="4144611" cy="5465378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08BB83-44DD-20C7-1700-5B7C6A79A29D}"/>
              </a:ext>
            </a:extLst>
          </p:cNvPr>
          <p:cNvSpPr/>
          <p:nvPr/>
        </p:nvSpPr>
        <p:spPr>
          <a:xfrm>
            <a:off x="7685571" y="360939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subnet region </a:t>
            </a:r>
            <a:r>
              <a:rPr lang="en-US" sz="2400" dirty="0"/>
              <a:t>with input variable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E1E146-F1A3-3E1B-9B39-7C9F9ADDD857}"/>
              </a:ext>
            </a:extLst>
          </p:cNvPr>
          <p:cNvSpPr/>
          <p:nvPr/>
        </p:nvSpPr>
        <p:spPr>
          <a:xfrm>
            <a:off x="6097254" y="360939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B0937D-68A7-6975-4105-D4485A4D3C0A}"/>
              </a:ext>
            </a:extLst>
          </p:cNvPr>
          <p:cNvSpPr/>
          <p:nvPr/>
        </p:nvSpPr>
        <p:spPr>
          <a:xfrm>
            <a:off x="7685571" y="450802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VM Instance machine type </a:t>
            </a:r>
            <a:r>
              <a:rPr lang="en-US" sz="2400" dirty="0"/>
              <a:t>using input variable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93D6B1-5FA8-FC41-B988-687D646FAAF7}"/>
              </a:ext>
            </a:extLst>
          </p:cNvPr>
          <p:cNvSpPr/>
          <p:nvPr/>
        </p:nvSpPr>
        <p:spPr>
          <a:xfrm>
            <a:off x="6097254" y="450802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46B72-EA41-2201-D5C9-8C6B037214B6}"/>
              </a:ext>
            </a:extLst>
          </p:cNvPr>
          <p:cNvSpPr/>
          <p:nvPr/>
        </p:nvSpPr>
        <p:spPr>
          <a:xfrm>
            <a:off x="7685571" y="540665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Play with </a:t>
            </a:r>
            <a:r>
              <a:rPr lang="en-US" sz="2400" dirty="0" err="1">
                <a:solidFill>
                  <a:srgbClr val="FFFF00"/>
                </a:solidFill>
              </a:rPr>
              <a:t>terraform.tfvars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FF00"/>
                </a:solidFill>
              </a:rPr>
              <a:t>vm.auto.tfvars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 err="1">
                <a:solidFill>
                  <a:srgbClr val="FFFF00"/>
                </a:solidFill>
              </a:rPr>
              <a:t>vm.tfvars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2540C8-FA6F-973F-0E7B-CEBC5ED5311E}"/>
              </a:ext>
            </a:extLst>
          </p:cNvPr>
          <p:cNvSpPr/>
          <p:nvPr/>
        </p:nvSpPr>
        <p:spPr>
          <a:xfrm>
            <a:off x="6097254" y="540665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</a:p>
          <a:p>
            <a:pPr algn="ctr"/>
            <a:r>
              <a:rPr lang="en-US" dirty="0"/>
              <a:t>VARS</a:t>
            </a:r>
          </a:p>
        </p:txBody>
      </p:sp>
    </p:spTree>
    <p:extLst>
      <p:ext uri="{BB962C8B-B14F-4D97-AF65-F5344CB8AC3E}">
        <p14:creationId xmlns:p14="http://schemas.microsoft.com/office/powerpoint/2010/main" val="21425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2FC6E3-A1DA-1175-C211-FD6CF64222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521249"/>
              </p:ext>
            </p:extLst>
          </p:nvPr>
        </p:nvGraphicFramePr>
        <p:xfrm>
          <a:off x="419736" y="1239094"/>
          <a:ext cx="13984706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https://github.com/stacksimplify/terraform-on-google-cloud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GCP DevOps for Terraform Configs using Cloud Build and 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https://</a:t>
                      </a:r>
                      <a:r>
                        <a:rPr lang="en-US" err="1"/>
                        <a:t>github.com</a:t>
                      </a:r>
                      <a:r>
                        <a:rPr lang="en-US"/>
                        <a:t>/</a:t>
                      </a:r>
                      <a:r>
                        <a:rPr lang="en-US" err="1"/>
                        <a:t>stacksimplify</a:t>
                      </a:r>
                      <a:r>
                        <a:rPr lang="en-US"/>
                        <a:t>/</a:t>
                      </a:r>
                      <a:r>
                        <a:rPr lang="en-US" err="1"/>
                        <a:t>gcp</a:t>
                      </a:r>
                      <a:r>
                        <a:rPr lang="en-US"/>
                        <a:t>-terraform-</a:t>
                      </a:r>
                      <a:r>
                        <a:rPr lang="en-US" err="1"/>
                        <a:t>devops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7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9413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dirty="0"/>
              <a:t>Output values are like </a:t>
            </a:r>
            <a:r>
              <a:rPr lang="en-US" dirty="0">
                <a:solidFill>
                  <a:srgbClr val="0070C0"/>
                </a:solidFill>
              </a:rPr>
              <a:t>return values </a:t>
            </a:r>
            <a:r>
              <a:rPr lang="en-US" dirty="0"/>
              <a:t>in programming languages.</a:t>
            </a:r>
          </a:p>
          <a:p>
            <a:r>
              <a:rPr lang="en-US" dirty="0"/>
              <a:t>Output values provide about your infrastructure available on the </a:t>
            </a:r>
            <a:r>
              <a:rPr lang="en-US" dirty="0">
                <a:solidFill>
                  <a:srgbClr val="0070C0"/>
                </a:solidFill>
              </a:rPr>
              <a:t>command line</a:t>
            </a:r>
            <a:endParaRPr lang="en-US" dirty="0"/>
          </a:p>
          <a:p>
            <a:r>
              <a:rPr lang="en-US" dirty="0"/>
              <a:t>With output values we can </a:t>
            </a:r>
            <a:r>
              <a:rPr lang="en-US" dirty="0">
                <a:solidFill>
                  <a:srgbClr val="0070C0"/>
                </a:solidFill>
              </a:rPr>
              <a:t>expose information</a:t>
            </a:r>
            <a:r>
              <a:rPr lang="en-US" dirty="0"/>
              <a:t> for other Terraform configurations to use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Output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9843812" y="118661"/>
            <a:ext cx="3242619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 - Attributes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B69A4-4D58-0783-6AD8-438A3765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679" y="689188"/>
            <a:ext cx="5817941" cy="3004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929DC-38B5-916B-B733-7B9A24A1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678" y="4664325"/>
            <a:ext cx="5817941" cy="2834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933F9D-F2EB-6786-34D1-46CF8E936150}"/>
              </a:ext>
            </a:extLst>
          </p:cNvPr>
          <p:cNvSpPr txBox="1"/>
          <p:nvPr/>
        </p:nvSpPr>
        <p:spPr>
          <a:xfrm>
            <a:off x="9843812" y="4114800"/>
            <a:ext cx="334989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 - Arguments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A66B79-5F1D-8565-3782-3D96CA5B1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11" y="5729223"/>
            <a:ext cx="7772400" cy="1979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F5256E-03CF-1966-48A1-147DF6C57A96}"/>
              </a:ext>
            </a:extLst>
          </p:cNvPr>
          <p:cNvSpPr txBox="1"/>
          <p:nvPr/>
        </p:nvSpPr>
        <p:spPr>
          <a:xfrm>
            <a:off x="5970750" y="5215642"/>
            <a:ext cx="185223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</a:t>
            </a:r>
          </a:p>
        </p:txBody>
      </p:sp>
    </p:spTree>
    <p:extLst>
      <p:ext uri="{BB962C8B-B14F-4D97-AF65-F5344CB8AC3E}">
        <p14:creationId xmlns:p14="http://schemas.microsoft.com/office/powerpoint/2010/main" val="33975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Output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0737B-E3A9-1AD4-FF73-913A69C6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924909"/>
            <a:ext cx="5516311" cy="68417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6FBB6-E5D8-0BE4-505C-A6DA6DDE10C9}"/>
              </a:ext>
            </a:extLst>
          </p:cNvPr>
          <p:cNvSpPr/>
          <p:nvPr/>
        </p:nvSpPr>
        <p:spPr>
          <a:xfrm flipV="1">
            <a:off x="227692" y="5255172"/>
            <a:ext cx="4144611" cy="59909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BB621B9-F85B-B3A0-7AC9-AD6A014A4396}"/>
              </a:ext>
            </a:extLst>
          </p:cNvPr>
          <p:cNvSpPr/>
          <p:nvPr/>
        </p:nvSpPr>
        <p:spPr>
          <a:xfrm>
            <a:off x="7673806" y="18690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Understand and define Terraform </a:t>
            </a:r>
            <a:r>
              <a:rPr lang="en-US" sz="2400" dirty="0">
                <a:solidFill>
                  <a:srgbClr val="FFFF00"/>
                </a:solidFill>
              </a:rPr>
              <a:t>Output values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FD0971-FC45-AF02-E4E7-A97696C671D3}"/>
              </a:ext>
            </a:extLst>
          </p:cNvPr>
          <p:cNvSpPr/>
          <p:nvPr/>
        </p:nvSpPr>
        <p:spPr>
          <a:xfrm>
            <a:off x="6085489" y="18690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</p:spTree>
    <p:extLst>
      <p:ext uri="{BB962C8B-B14F-4D97-AF65-F5344CB8AC3E}">
        <p14:creationId xmlns:p14="http://schemas.microsoft.com/office/powerpoint/2010/main" val="499337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Meta-Argument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count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Demo-6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4B11FF-332D-7E63-613D-21226C88430B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Meta-argument count</a:t>
            </a:r>
          </a:p>
        </p:txBody>
      </p:sp>
    </p:spTree>
    <p:extLst>
      <p:ext uri="{BB962C8B-B14F-4D97-AF65-F5344CB8AC3E}">
        <p14:creationId xmlns:p14="http://schemas.microsoft.com/office/powerpoint/2010/main" val="35444544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dirty="0"/>
              <a:t>By default, resource block creates a </a:t>
            </a:r>
            <a:r>
              <a:rPr lang="en-US" dirty="0">
                <a:solidFill>
                  <a:srgbClr val="0070C0"/>
                </a:solidFill>
              </a:rPr>
              <a:t>single instance</a:t>
            </a:r>
            <a:r>
              <a:rPr lang="en-US" dirty="0"/>
              <a:t> of a resource </a:t>
            </a:r>
          </a:p>
          <a:p>
            <a:pPr lvl="1"/>
            <a:r>
              <a:rPr lang="en-US" b="1" dirty="0"/>
              <a:t>For example: </a:t>
            </a:r>
            <a:r>
              <a:rPr lang="en-US" dirty="0"/>
              <a:t>1 VM Instance</a:t>
            </a:r>
          </a:p>
          <a:p>
            <a:r>
              <a:rPr lang="en-US" dirty="0"/>
              <a:t>With the meta-argument </a:t>
            </a:r>
            <a:r>
              <a:rPr lang="en-US" dirty="0">
                <a:solidFill>
                  <a:srgbClr val="0070C0"/>
                </a:solidFill>
              </a:rPr>
              <a:t>count</a:t>
            </a:r>
            <a:r>
              <a:rPr lang="en-US" dirty="0"/>
              <a:t> we can create </a:t>
            </a:r>
            <a:r>
              <a:rPr lang="en-US" dirty="0">
                <a:solidFill>
                  <a:srgbClr val="0070C0"/>
                </a:solidFill>
              </a:rPr>
              <a:t>specified number of similar instances of a resource </a:t>
            </a:r>
          </a:p>
          <a:p>
            <a:pPr lvl="1"/>
            <a:r>
              <a:rPr lang="en-US" b="1" dirty="0"/>
              <a:t>For example: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count = 2 </a:t>
            </a:r>
            <a:r>
              <a:rPr lang="en-US" dirty="0"/>
              <a:t>(will create </a:t>
            </a:r>
            <a:r>
              <a:rPr lang="en-US" dirty="0">
                <a:solidFill>
                  <a:srgbClr val="0070C0"/>
                </a:solidFill>
              </a:rPr>
              <a:t>2 VM instances </a:t>
            </a:r>
            <a:r>
              <a:rPr lang="en-US" dirty="0"/>
              <a:t>from the same defined resource block)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count.index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/>
              <a:t>The distinct index number (</a:t>
            </a:r>
            <a:r>
              <a:rPr lang="en-US" dirty="0">
                <a:solidFill>
                  <a:srgbClr val="0070C0"/>
                </a:solidFill>
              </a:rPr>
              <a:t>starting with 0</a:t>
            </a:r>
            <a:r>
              <a:rPr lang="en-US" dirty="0"/>
              <a:t>) corresponding to this instance.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Meta-Argument: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438011" y="2328277"/>
            <a:ext cx="400757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Resource Meta-Argument: 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3CC89B-829D-5078-95D2-56EE329B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96" y="2915968"/>
            <a:ext cx="6254870" cy="22096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1F9CF5-56CB-1348-FFD2-82FC0511EDF8}"/>
              </a:ext>
            </a:extLst>
          </p:cNvPr>
          <p:cNvSpPr/>
          <p:nvPr/>
        </p:nvSpPr>
        <p:spPr>
          <a:xfrm>
            <a:off x="11771586" y="4114800"/>
            <a:ext cx="1828800" cy="43617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count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70399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02438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4233002" cy="335486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617890" y="3167590"/>
            <a:ext cx="2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10219256" y="3595961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2015" y="3678396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10633446" y="4494068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VM0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F7703CCA-D8C8-97AB-097F-672CD46E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394" y="3562353"/>
            <a:ext cx="2338295" cy="209640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CB20B3-902A-8E4F-65C1-16294214AA12}"/>
              </a:ext>
            </a:extLst>
          </p:cNvPr>
          <p:cNvSpPr/>
          <p:nvPr/>
        </p:nvSpPr>
        <p:spPr>
          <a:xfrm>
            <a:off x="261124" y="3460124"/>
            <a:ext cx="2329127" cy="2616741"/>
          </a:xfrm>
          <a:prstGeom prst="roundRect">
            <a:avLst>
              <a:gd name="adj" fmla="val 973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BF1B3-DA9E-2967-E368-961F47A0F344}"/>
              </a:ext>
            </a:extLst>
          </p:cNvPr>
          <p:cNvSpPr txBox="1"/>
          <p:nvPr/>
        </p:nvSpPr>
        <p:spPr>
          <a:xfrm>
            <a:off x="895273" y="5492090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User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63BECF4-30D6-03D7-36FF-2E7EF3F78843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2590251" y="4188685"/>
            <a:ext cx="7629005" cy="579810"/>
          </a:xfrm>
          <a:prstGeom prst="bentConnector3">
            <a:avLst>
              <a:gd name="adj1" fmla="val 660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5C11F4-5A55-92B4-A40C-2422BE8D7F46}"/>
              </a:ext>
            </a:extLst>
          </p:cNvPr>
          <p:cNvSpPr txBox="1"/>
          <p:nvPr/>
        </p:nvSpPr>
        <p:spPr>
          <a:xfrm>
            <a:off x="3357072" y="3814051"/>
            <a:ext cx="3563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http://&lt;VM0-External-IP:80&gt;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32" name="Google Shape;540;p32">
            <a:extLst>
              <a:ext uri="{FF2B5EF4-FFF2-40B4-BE49-F238E27FC236}">
                <a16:creationId xmlns:a16="http://schemas.microsoft.com/office/drawing/2014/main" id="{E96655F8-C36D-67CC-1205-3DA7B140E8E1}"/>
              </a:ext>
            </a:extLst>
          </p:cNvPr>
          <p:cNvSpPr/>
          <p:nvPr/>
        </p:nvSpPr>
        <p:spPr>
          <a:xfrm>
            <a:off x="10219256" y="5119763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198;p23">
            <a:extLst>
              <a:ext uri="{FF2B5EF4-FFF2-40B4-BE49-F238E27FC236}">
                <a16:creationId xmlns:a16="http://schemas.microsoft.com/office/drawing/2014/main" id="{12C8C6E8-4EDD-82F9-B643-D02C469EFF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2015" y="5202198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BA130AF-4DA0-6F4B-E3A1-EFD3DF555464}"/>
              </a:ext>
            </a:extLst>
          </p:cNvPr>
          <p:cNvSpPr txBox="1"/>
          <p:nvPr/>
        </p:nvSpPr>
        <p:spPr>
          <a:xfrm>
            <a:off x="10633446" y="601787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3F3E964-DD8C-59FA-1FA2-5F22BD0F1306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2590251" y="4768495"/>
            <a:ext cx="7629005" cy="943992"/>
          </a:xfrm>
          <a:prstGeom prst="bentConnector3">
            <a:avLst>
              <a:gd name="adj1" fmla="val 646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D89948D-3CC7-00A2-51A0-C4C96EB79ED8}"/>
              </a:ext>
            </a:extLst>
          </p:cNvPr>
          <p:cNvSpPr txBox="1"/>
          <p:nvPr/>
        </p:nvSpPr>
        <p:spPr>
          <a:xfrm>
            <a:off x="3161349" y="5258736"/>
            <a:ext cx="3563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http://&lt;VM1-External-IP:80&gt;</a:t>
            </a:r>
          </a:p>
        </p:txBody>
      </p:sp>
    </p:spTree>
    <p:extLst>
      <p:ext uri="{BB962C8B-B14F-4D97-AF65-F5344CB8AC3E}">
        <p14:creationId xmlns:p14="http://schemas.microsoft.com/office/powerpoint/2010/main" val="1321750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6295696" cy="6282032"/>
          </a:xfrm>
        </p:spPr>
        <p:txBody>
          <a:bodyPr>
            <a:normAutofit/>
          </a:bodyPr>
          <a:lstStyle/>
          <a:p>
            <a:r>
              <a:rPr lang="en-US" b="1" dirty="0"/>
              <a:t>For Expression:  </a:t>
            </a:r>
            <a:r>
              <a:rPr lang="en-US" dirty="0"/>
              <a:t>Enables efficient management of multiple resources by </a:t>
            </a:r>
            <a:r>
              <a:rPr lang="en-US" dirty="0">
                <a:solidFill>
                  <a:srgbClr val="0070C0"/>
                </a:solidFill>
              </a:rPr>
              <a:t>looping</a:t>
            </a:r>
            <a:r>
              <a:rPr lang="en-US" dirty="0"/>
              <a:t> through </a:t>
            </a:r>
            <a:r>
              <a:rPr lang="en-US" dirty="0">
                <a:solidFill>
                  <a:srgbClr val="0070C0"/>
                </a:solidFill>
              </a:rPr>
              <a:t>lists, maps, or sets</a:t>
            </a:r>
          </a:p>
          <a:p>
            <a:r>
              <a:rPr lang="en-US" b="1" dirty="0"/>
              <a:t>Examples: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list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map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map advanced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Legacy splat </a:t>
            </a:r>
            <a:r>
              <a:rPr lang="en-US" dirty="0"/>
              <a:t>operator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Latest generalized splat </a:t>
            </a:r>
            <a:r>
              <a:rPr lang="en-US" dirty="0"/>
              <a:t>operator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Terraform: For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120743" y="763671"/>
            <a:ext cx="188404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ED27E-5860-185B-EB82-C0602DE3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754" y="1312912"/>
            <a:ext cx="7772400" cy="341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89712-A0F1-57E7-1F50-A1777C99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58" y="4816788"/>
            <a:ext cx="5952896" cy="28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VM Instance with Meta-argument </a:t>
            </a:r>
            <a:r>
              <a:rPr lang="en-US" sz="2400" dirty="0">
                <a:solidFill>
                  <a:srgbClr val="FFFF00"/>
                </a:solidFill>
              </a:rPr>
              <a:t>count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output values with Terraform </a:t>
            </a:r>
            <a:r>
              <a:rPr lang="en-US" sz="2400" dirty="0">
                <a:solidFill>
                  <a:srgbClr val="FFFF00"/>
                </a:solidFill>
              </a:rPr>
              <a:t>for </a:t>
            </a:r>
            <a:r>
              <a:rPr lang="en-US" sz="2400" dirty="0"/>
              <a:t>expression and also learn about </a:t>
            </a:r>
            <a:r>
              <a:rPr lang="en-US" sz="2400" dirty="0">
                <a:solidFill>
                  <a:srgbClr val="FFFF00"/>
                </a:solidFill>
              </a:rPr>
              <a:t>Splat</a:t>
            </a:r>
            <a:r>
              <a:rPr lang="en-US" sz="2400" dirty="0"/>
              <a:t> operator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Meta-argument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D2172-8B0B-00F2-6462-C15550BE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912180"/>
            <a:ext cx="5863152" cy="58631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EC6FBE-21A5-0A95-4884-B55B97B2B2D9}"/>
              </a:ext>
            </a:extLst>
          </p:cNvPr>
          <p:cNvSpPr/>
          <p:nvPr/>
        </p:nvSpPr>
        <p:spPr>
          <a:xfrm flipV="1">
            <a:off x="366489" y="4883425"/>
            <a:ext cx="5065782" cy="118104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Data sources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Demo-7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B96934-309C-3198-E7F3-264488F8D918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</a:t>
            </a:r>
            <a:r>
              <a:rPr lang="en-US" sz="2800" b="1" dirty="0" err="1"/>
              <a:t>Datasources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387072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b="1" dirty="0"/>
              <a:t>Data sources: </a:t>
            </a:r>
            <a:r>
              <a:rPr lang="en-US" dirty="0"/>
              <a:t> allow Terraform to </a:t>
            </a:r>
            <a:r>
              <a:rPr lang="en-US" dirty="0">
                <a:solidFill>
                  <a:srgbClr val="0070C0"/>
                </a:solidFill>
              </a:rPr>
              <a:t>use information defined outside</a:t>
            </a:r>
            <a:r>
              <a:rPr lang="en-US" dirty="0"/>
              <a:t> of Terraform</a:t>
            </a:r>
          </a:p>
          <a:p>
            <a:r>
              <a:rPr lang="en-US" dirty="0"/>
              <a:t>A data source is accessed via a special kind of resource known as a 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resource, declared using a </a:t>
            </a:r>
            <a:r>
              <a:rPr lang="en-US" dirty="0">
                <a:solidFill>
                  <a:srgbClr val="0070C0"/>
                </a:solidFill>
              </a:rPr>
              <a:t>data block</a:t>
            </a:r>
            <a:r>
              <a:rPr lang="en-US" dirty="0"/>
              <a:t>:</a:t>
            </a:r>
          </a:p>
          <a:p>
            <a:r>
              <a:rPr lang="en-US" b="1" dirty="0"/>
              <a:t>Use case:</a:t>
            </a:r>
          </a:p>
          <a:p>
            <a:pPr lvl="1"/>
            <a:r>
              <a:rPr lang="en-US" b="1" dirty="0"/>
              <a:t>Step-01: </a:t>
            </a:r>
            <a:r>
              <a:rPr lang="en-US" dirty="0"/>
              <a:t>Get the </a:t>
            </a:r>
            <a:r>
              <a:rPr lang="en-US" dirty="0">
                <a:solidFill>
                  <a:srgbClr val="0070C0"/>
                </a:solidFill>
              </a:rPr>
              <a:t>available compute zones </a:t>
            </a:r>
            <a:r>
              <a:rPr lang="en-US" dirty="0"/>
              <a:t>in that respective region using </a:t>
            </a:r>
            <a:r>
              <a:rPr lang="en-US" dirty="0" err="1">
                <a:solidFill>
                  <a:srgbClr val="0070C0"/>
                </a:solidFill>
              </a:rPr>
              <a:t>google_compute_zone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datasource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/>
              <a:t>Step-02: </a:t>
            </a:r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two VM Instances </a:t>
            </a:r>
            <a:r>
              <a:rPr lang="en-US" dirty="0"/>
              <a:t>in two available compute zones using the </a:t>
            </a:r>
            <a:r>
              <a:rPr lang="en-US" dirty="0">
                <a:solidFill>
                  <a:srgbClr val="0070C0"/>
                </a:solidFill>
              </a:rPr>
              <a:t>Meta-argument count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Data 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054647" y="2182256"/>
            <a:ext cx="279506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Terraform 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06495-21DF-C4A8-4CEB-50386C21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62" y="2888533"/>
            <a:ext cx="6666333" cy="402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7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a data source to get a </a:t>
            </a:r>
            <a:r>
              <a:rPr lang="en-US" sz="2400" dirty="0">
                <a:solidFill>
                  <a:srgbClr val="FFFF00"/>
                </a:solidFill>
              </a:rPr>
              <a:t>list of all available zones</a:t>
            </a:r>
            <a:r>
              <a:rPr lang="en-US" sz="2400" dirty="0"/>
              <a:t> in that region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VM Instance with </a:t>
            </a:r>
            <a:r>
              <a:rPr lang="en-US" sz="2400" dirty="0">
                <a:solidFill>
                  <a:srgbClr val="FFFF00"/>
                </a:solidFill>
              </a:rPr>
              <a:t>zone value</a:t>
            </a:r>
            <a:r>
              <a:rPr lang="en-US" sz="2400" dirty="0"/>
              <a:t> updated from Terraform data source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</a:t>
            </a:r>
            <a:r>
              <a:rPr lang="en-US" sz="2400" b="1" dirty="0" err="1"/>
              <a:t>Datasources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A1B8A-9C12-E8EA-D7E6-B2149B2F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1" y="924910"/>
            <a:ext cx="5757327" cy="55284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4E6D55-AA5D-6612-694C-7A812985BD67}"/>
              </a:ext>
            </a:extLst>
          </p:cNvPr>
          <p:cNvSpPr/>
          <p:nvPr/>
        </p:nvSpPr>
        <p:spPr>
          <a:xfrm flipV="1">
            <a:off x="320769" y="4231949"/>
            <a:ext cx="5065782" cy="111256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A8757-1F13-1940-8E2E-5C8F10C4F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</a:t>
            </a:r>
            <a:r>
              <a:rPr lang="en-US" err="1"/>
              <a:t>init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Terraform Workflow</a:t>
            </a:r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Meta-Argument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for_each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Demo-8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CE4D08-F49E-58B4-8750-87B459555078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Meta-Argument for_each</a:t>
            </a:r>
          </a:p>
        </p:txBody>
      </p:sp>
    </p:spTree>
    <p:extLst>
      <p:ext uri="{BB962C8B-B14F-4D97-AF65-F5344CB8AC3E}">
        <p14:creationId xmlns:p14="http://schemas.microsoft.com/office/powerpoint/2010/main" val="1515985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1135119"/>
            <a:ext cx="6022427" cy="62820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default, resource block creates a </a:t>
            </a:r>
            <a:r>
              <a:rPr lang="en-US" dirty="0">
                <a:solidFill>
                  <a:srgbClr val="0070C0"/>
                </a:solidFill>
              </a:rPr>
              <a:t>single instance</a:t>
            </a:r>
            <a:r>
              <a:rPr lang="en-US" dirty="0"/>
              <a:t> of a resource </a:t>
            </a:r>
          </a:p>
          <a:p>
            <a:pPr lvl="1"/>
            <a:r>
              <a:rPr lang="en-US" b="1" dirty="0"/>
              <a:t>For example: </a:t>
            </a:r>
            <a:r>
              <a:rPr lang="en-US" dirty="0"/>
              <a:t>1 VM Instance</a:t>
            </a:r>
          </a:p>
          <a:p>
            <a:r>
              <a:rPr lang="en-US" dirty="0"/>
              <a:t>The </a:t>
            </a:r>
            <a:r>
              <a:rPr lang="en-US" dirty="0">
                <a:solidFill>
                  <a:srgbClr val="0070C0"/>
                </a:solidFill>
              </a:rPr>
              <a:t>for_each </a:t>
            </a:r>
            <a:r>
              <a:rPr lang="en-US" dirty="0"/>
              <a:t>meta-argument accepts a </a:t>
            </a:r>
            <a:r>
              <a:rPr lang="en-US" dirty="0">
                <a:solidFill>
                  <a:srgbClr val="0070C0"/>
                </a:solidFill>
              </a:rPr>
              <a:t>map or a set of strings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creates an instance for each item </a:t>
            </a:r>
            <a:r>
              <a:rPr lang="en-US" dirty="0"/>
              <a:t>in that </a:t>
            </a:r>
            <a:r>
              <a:rPr lang="en-US" dirty="0">
                <a:solidFill>
                  <a:srgbClr val="C00000"/>
                </a:solidFill>
              </a:rPr>
              <a:t>map or set </a:t>
            </a:r>
          </a:p>
          <a:p>
            <a:pPr lvl="1"/>
            <a:r>
              <a:rPr lang="en-US" b="1" dirty="0"/>
              <a:t>For example:  </a:t>
            </a:r>
            <a:r>
              <a:rPr lang="en-US" dirty="0"/>
              <a:t>Creates 1 VM instance for each compute zone</a:t>
            </a:r>
          </a:p>
          <a:p>
            <a:r>
              <a:rPr lang="en-US" b="1" dirty="0"/>
              <a:t>Each instance has a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/>
              <a:t> infrastructure object associated with it </a:t>
            </a:r>
          </a:p>
          <a:p>
            <a:pPr lvl="1"/>
            <a:r>
              <a:rPr lang="en-US" dirty="0"/>
              <a:t>each is </a:t>
            </a:r>
            <a:r>
              <a:rPr lang="en-US" dirty="0">
                <a:solidFill>
                  <a:srgbClr val="0070C0"/>
                </a:solidFill>
              </a:rPr>
              <a:t>separately</a:t>
            </a:r>
            <a:r>
              <a:rPr lang="en-US" dirty="0"/>
              <a:t> created, updated, or destroyed when the configuration is applied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" y="-6630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9886885" y="949276"/>
            <a:ext cx="4372736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Resource Meta-Argument: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4D994-B2EA-5A41-7E2A-382D6C1D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65" y="1537700"/>
            <a:ext cx="7946056" cy="22387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1B91D-59B7-D33A-BE8B-6F66467BA9BE}"/>
              </a:ext>
            </a:extLst>
          </p:cNvPr>
          <p:cNvSpPr txBox="1">
            <a:spLocks/>
          </p:cNvSpPr>
          <p:nvPr/>
        </p:nvSpPr>
        <p:spPr>
          <a:xfrm>
            <a:off x="6306207" y="3994892"/>
            <a:ext cx="7953414" cy="349898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each.key</a:t>
            </a:r>
            <a:r>
              <a:rPr lang="en-US" b="1" dirty="0"/>
              <a:t>: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map key (or set member) </a:t>
            </a:r>
            <a:r>
              <a:rPr lang="en-US" dirty="0"/>
              <a:t>corresponding to this instance. </a:t>
            </a:r>
          </a:p>
          <a:p>
            <a:r>
              <a:rPr lang="en-US" b="1" dirty="0" err="1"/>
              <a:t>each.value</a:t>
            </a:r>
            <a:r>
              <a:rPr lang="en-US" b="1" dirty="0"/>
              <a:t>: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map value </a:t>
            </a:r>
            <a:r>
              <a:rPr lang="en-US" dirty="0"/>
              <a:t>corresponding to this instance (If a </a:t>
            </a:r>
            <a:r>
              <a:rPr lang="en-US" dirty="0">
                <a:solidFill>
                  <a:srgbClr val="C00000"/>
                </a:solidFill>
              </a:rPr>
              <a:t>set</a:t>
            </a:r>
            <a:r>
              <a:rPr lang="en-US" dirty="0"/>
              <a:t> was provided, </a:t>
            </a:r>
            <a:r>
              <a:rPr lang="en-US" dirty="0" err="1">
                <a:solidFill>
                  <a:srgbClr val="0070C0"/>
                </a:solidFill>
              </a:rPr>
              <a:t>each.key</a:t>
            </a:r>
            <a:r>
              <a:rPr lang="en-US" dirty="0">
                <a:solidFill>
                  <a:srgbClr val="0070C0"/>
                </a:solidFill>
              </a:rPr>
              <a:t> == </a:t>
            </a:r>
            <a:r>
              <a:rPr lang="en-US" dirty="0" err="1">
                <a:solidFill>
                  <a:srgbClr val="0070C0"/>
                </a:solidFill>
              </a:rPr>
              <a:t>each.value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26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84062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1890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926777" y="3167972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303585" y="3557772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6344" y="3640207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717775" y="4455879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699;p35">
            <a:extLst>
              <a:ext uri="{FF2B5EF4-FFF2-40B4-BE49-F238E27FC236}">
                <a16:creationId xmlns:a16="http://schemas.microsoft.com/office/drawing/2014/main" id="{BAEF2811-F7DA-6C98-CB58-A98D6DE444D1}"/>
              </a:ext>
            </a:extLst>
          </p:cNvPr>
          <p:cNvSpPr/>
          <p:nvPr/>
        </p:nvSpPr>
        <p:spPr>
          <a:xfrm>
            <a:off x="11267478" y="3130686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C739E-FEA0-8045-27E3-B0EC01FE3578}"/>
              </a:ext>
            </a:extLst>
          </p:cNvPr>
          <p:cNvSpPr txBox="1"/>
          <p:nvPr/>
        </p:nvSpPr>
        <p:spPr>
          <a:xfrm>
            <a:off x="11267478" y="3158130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us-central1-b</a:t>
            </a:r>
          </a:p>
        </p:txBody>
      </p:sp>
      <p:sp>
        <p:nvSpPr>
          <p:cNvPr id="18" name="Google Shape;540;p32">
            <a:extLst>
              <a:ext uri="{FF2B5EF4-FFF2-40B4-BE49-F238E27FC236}">
                <a16:creationId xmlns:a16="http://schemas.microsoft.com/office/drawing/2014/main" id="{B09DE3A6-3E9A-77F1-BA6B-34FCE2810AF2}"/>
              </a:ext>
            </a:extLst>
          </p:cNvPr>
          <p:cNvSpPr/>
          <p:nvPr/>
        </p:nvSpPr>
        <p:spPr>
          <a:xfrm>
            <a:off x="11644286" y="3547930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198;p23">
            <a:extLst>
              <a:ext uri="{FF2B5EF4-FFF2-40B4-BE49-F238E27FC236}">
                <a16:creationId xmlns:a16="http://schemas.microsoft.com/office/drawing/2014/main" id="{A17F7225-3224-A588-219F-F639EC5872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7045" y="3630365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3042D1-EB45-7CA0-181E-25BA60CCE3B5}"/>
              </a:ext>
            </a:extLst>
          </p:cNvPr>
          <p:cNvSpPr txBox="1"/>
          <p:nvPr/>
        </p:nvSpPr>
        <p:spPr>
          <a:xfrm>
            <a:off x="12058476" y="4446037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VM2</a:t>
            </a:r>
          </a:p>
        </p:txBody>
      </p:sp>
      <p:sp>
        <p:nvSpPr>
          <p:cNvPr id="26" name="Google Shape;699;p35">
            <a:extLst>
              <a:ext uri="{FF2B5EF4-FFF2-40B4-BE49-F238E27FC236}">
                <a16:creationId xmlns:a16="http://schemas.microsoft.com/office/drawing/2014/main" id="{366AD98B-4AF9-3E03-C237-51C4A8B2754F}"/>
              </a:ext>
            </a:extLst>
          </p:cNvPr>
          <p:cNvSpPr/>
          <p:nvPr/>
        </p:nvSpPr>
        <p:spPr>
          <a:xfrm>
            <a:off x="89267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83B5-C0A0-6FDA-D4F4-0851F1B79B47}"/>
              </a:ext>
            </a:extLst>
          </p:cNvPr>
          <p:cNvSpPr txBox="1"/>
          <p:nvPr/>
        </p:nvSpPr>
        <p:spPr>
          <a:xfrm>
            <a:off x="89267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us-central1-c</a:t>
            </a:r>
          </a:p>
        </p:txBody>
      </p:sp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1E48C04F-58E6-DCCC-BF32-96065361CC78}"/>
              </a:ext>
            </a:extLst>
          </p:cNvPr>
          <p:cNvSpPr/>
          <p:nvPr/>
        </p:nvSpPr>
        <p:spPr>
          <a:xfrm>
            <a:off x="93035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9FB59DDE-C49B-681D-A7DD-586BEF06DF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6344" y="5493509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538A8C-2B80-36C6-DBBE-94A644281042}"/>
              </a:ext>
            </a:extLst>
          </p:cNvPr>
          <p:cNvSpPr txBox="1"/>
          <p:nvPr/>
        </p:nvSpPr>
        <p:spPr>
          <a:xfrm>
            <a:off x="9717775" y="6309181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VM3</a:t>
            </a:r>
          </a:p>
        </p:txBody>
      </p:sp>
      <p:sp>
        <p:nvSpPr>
          <p:cNvPr id="42" name="Google Shape;699;p35">
            <a:extLst>
              <a:ext uri="{FF2B5EF4-FFF2-40B4-BE49-F238E27FC236}">
                <a16:creationId xmlns:a16="http://schemas.microsoft.com/office/drawing/2014/main" id="{085A1EDA-7B4D-CB12-1AAD-FA50DE50D9E1}"/>
              </a:ext>
            </a:extLst>
          </p:cNvPr>
          <p:cNvSpPr/>
          <p:nvPr/>
        </p:nvSpPr>
        <p:spPr>
          <a:xfrm>
            <a:off x="112898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646B2-4D79-5986-CE8F-36F91C72A239}"/>
              </a:ext>
            </a:extLst>
          </p:cNvPr>
          <p:cNvSpPr txBox="1"/>
          <p:nvPr/>
        </p:nvSpPr>
        <p:spPr>
          <a:xfrm>
            <a:off x="112898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us-central1-f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8084BF84-35DB-3303-7714-927921B35830}"/>
              </a:ext>
            </a:extLst>
          </p:cNvPr>
          <p:cNvSpPr/>
          <p:nvPr/>
        </p:nvSpPr>
        <p:spPr>
          <a:xfrm>
            <a:off x="116666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1C582697-8B6A-5F96-6439-A28C8C9350A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9444" y="5493509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FD46BEB-A36F-0E26-56E1-E2535BB196BE}"/>
              </a:ext>
            </a:extLst>
          </p:cNvPr>
          <p:cNvSpPr txBox="1"/>
          <p:nvPr/>
        </p:nvSpPr>
        <p:spPr>
          <a:xfrm>
            <a:off x="12080875" y="6309181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351F506-8B42-BAC7-6360-4FE54AEBB9C7}"/>
              </a:ext>
            </a:extLst>
          </p:cNvPr>
          <p:cNvSpPr/>
          <p:nvPr/>
        </p:nvSpPr>
        <p:spPr>
          <a:xfrm>
            <a:off x="136500" y="1353849"/>
            <a:ext cx="6740175" cy="31243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Creates </a:t>
            </a:r>
            <a:r>
              <a:rPr lang="en-US" sz="4000" dirty="0">
                <a:solidFill>
                  <a:srgbClr val="FFFF00"/>
                </a:solidFill>
              </a:rPr>
              <a:t>VM instance for each </a:t>
            </a:r>
            <a:r>
              <a:rPr lang="en-US" sz="4000" dirty="0"/>
              <a:t>available compute zone in a region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2D8B0-1081-F7B9-DEA1-A7204323B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83" y="4620193"/>
            <a:ext cx="6551107" cy="183670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2A38807-B3F8-5189-CAC9-7B0714241ED3}"/>
              </a:ext>
            </a:extLst>
          </p:cNvPr>
          <p:cNvSpPr/>
          <p:nvPr/>
        </p:nvSpPr>
        <p:spPr>
          <a:xfrm>
            <a:off x="478798" y="635876"/>
            <a:ext cx="6163605" cy="4895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Demo-1: for_each with Set values</a:t>
            </a:r>
          </a:p>
        </p:txBody>
      </p:sp>
    </p:spTree>
    <p:extLst>
      <p:ext uri="{BB962C8B-B14F-4D97-AF65-F5344CB8AC3E}">
        <p14:creationId xmlns:p14="http://schemas.microsoft.com/office/powerpoint/2010/main" val="7611533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VM Instance with </a:t>
            </a:r>
            <a:r>
              <a:rPr lang="en-US" sz="2400" dirty="0">
                <a:solidFill>
                  <a:srgbClr val="FFFF00"/>
                </a:solidFill>
              </a:rPr>
              <a:t>for_each </a:t>
            </a:r>
            <a:r>
              <a:rPr lang="en-US" sz="2400" dirty="0"/>
              <a:t>Meta-argument with </a:t>
            </a:r>
            <a:r>
              <a:rPr lang="en-US" sz="2400" dirty="0">
                <a:solidFill>
                  <a:srgbClr val="FFFF00"/>
                </a:solidFill>
              </a:rPr>
              <a:t>Set Values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Terraform outputs for VM Instance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Demo-01: </a:t>
            </a:r>
            <a:r>
              <a:rPr lang="en-US" sz="2400" b="1" dirty="0"/>
              <a:t>Terraform Concept: Meta-argument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3BB21-0603-FA99-8F18-18096A46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7" y="913238"/>
            <a:ext cx="5552979" cy="55005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F7F3FF-EF38-B5C9-79DB-79C52215597F}"/>
              </a:ext>
            </a:extLst>
          </p:cNvPr>
          <p:cNvSpPr/>
          <p:nvPr/>
        </p:nvSpPr>
        <p:spPr>
          <a:xfrm flipV="1">
            <a:off x="399597" y="4752212"/>
            <a:ext cx="5065782" cy="111256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84062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1890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926777" y="3167972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303585" y="3557772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426" y="3619675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695898" y="4170192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699;p35">
            <a:extLst>
              <a:ext uri="{FF2B5EF4-FFF2-40B4-BE49-F238E27FC236}">
                <a16:creationId xmlns:a16="http://schemas.microsoft.com/office/drawing/2014/main" id="{BAEF2811-F7DA-6C98-CB58-A98D6DE444D1}"/>
              </a:ext>
            </a:extLst>
          </p:cNvPr>
          <p:cNvSpPr/>
          <p:nvPr/>
        </p:nvSpPr>
        <p:spPr>
          <a:xfrm>
            <a:off x="11267478" y="3130686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C739E-FEA0-8045-27E3-B0EC01FE3578}"/>
              </a:ext>
            </a:extLst>
          </p:cNvPr>
          <p:cNvSpPr txBox="1"/>
          <p:nvPr/>
        </p:nvSpPr>
        <p:spPr>
          <a:xfrm>
            <a:off x="11267478" y="3158130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us-central1-b</a:t>
            </a:r>
          </a:p>
        </p:txBody>
      </p:sp>
      <p:sp>
        <p:nvSpPr>
          <p:cNvPr id="18" name="Google Shape;540;p32">
            <a:extLst>
              <a:ext uri="{FF2B5EF4-FFF2-40B4-BE49-F238E27FC236}">
                <a16:creationId xmlns:a16="http://schemas.microsoft.com/office/drawing/2014/main" id="{B09DE3A6-3E9A-77F1-BA6B-34FCE2810AF2}"/>
              </a:ext>
            </a:extLst>
          </p:cNvPr>
          <p:cNvSpPr/>
          <p:nvPr/>
        </p:nvSpPr>
        <p:spPr>
          <a:xfrm>
            <a:off x="11644286" y="3547930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198;p23">
            <a:extLst>
              <a:ext uri="{FF2B5EF4-FFF2-40B4-BE49-F238E27FC236}">
                <a16:creationId xmlns:a16="http://schemas.microsoft.com/office/drawing/2014/main" id="{A17F7225-3224-A588-219F-F639EC5872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9127" y="3609833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3042D1-EB45-7CA0-181E-25BA60CCE3B5}"/>
              </a:ext>
            </a:extLst>
          </p:cNvPr>
          <p:cNvSpPr txBox="1"/>
          <p:nvPr/>
        </p:nvSpPr>
        <p:spPr>
          <a:xfrm>
            <a:off x="12036599" y="416035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VM2</a:t>
            </a:r>
          </a:p>
        </p:txBody>
      </p:sp>
      <p:sp>
        <p:nvSpPr>
          <p:cNvPr id="26" name="Google Shape;699;p35">
            <a:extLst>
              <a:ext uri="{FF2B5EF4-FFF2-40B4-BE49-F238E27FC236}">
                <a16:creationId xmlns:a16="http://schemas.microsoft.com/office/drawing/2014/main" id="{366AD98B-4AF9-3E03-C237-51C4A8B2754F}"/>
              </a:ext>
            </a:extLst>
          </p:cNvPr>
          <p:cNvSpPr/>
          <p:nvPr/>
        </p:nvSpPr>
        <p:spPr>
          <a:xfrm>
            <a:off x="89267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83B5-C0A0-6FDA-D4F4-0851F1B79B47}"/>
              </a:ext>
            </a:extLst>
          </p:cNvPr>
          <p:cNvSpPr txBox="1"/>
          <p:nvPr/>
        </p:nvSpPr>
        <p:spPr>
          <a:xfrm>
            <a:off x="89267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us-central1-c</a:t>
            </a:r>
          </a:p>
        </p:txBody>
      </p:sp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1E48C04F-58E6-DCCC-BF32-96065361CC78}"/>
              </a:ext>
            </a:extLst>
          </p:cNvPr>
          <p:cNvSpPr/>
          <p:nvPr/>
        </p:nvSpPr>
        <p:spPr>
          <a:xfrm>
            <a:off x="93035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9FB59DDE-C49B-681D-A7DD-586BEF06DF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426" y="5472977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538A8C-2B80-36C6-DBBE-94A644281042}"/>
              </a:ext>
            </a:extLst>
          </p:cNvPr>
          <p:cNvSpPr txBox="1"/>
          <p:nvPr/>
        </p:nvSpPr>
        <p:spPr>
          <a:xfrm>
            <a:off x="9695898" y="6023494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351F506-8B42-BAC7-6360-4FE54AEBB9C7}"/>
              </a:ext>
            </a:extLst>
          </p:cNvPr>
          <p:cNvSpPr/>
          <p:nvPr/>
        </p:nvSpPr>
        <p:spPr>
          <a:xfrm>
            <a:off x="124781" y="1207232"/>
            <a:ext cx="6740175" cy="16290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</a:t>
            </a:r>
            <a:r>
              <a:rPr lang="en-US" sz="3000" dirty="0">
                <a:solidFill>
                  <a:srgbClr val="FFFF00"/>
                </a:solidFill>
              </a:rPr>
              <a:t>VM instance </a:t>
            </a:r>
            <a:r>
              <a:rPr lang="en-US" sz="3000" dirty="0">
                <a:solidFill>
                  <a:schemeClr val="bg1"/>
                </a:solidFill>
              </a:rPr>
              <a:t>with </a:t>
            </a:r>
            <a:r>
              <a:rPr lang="en-US" sz="3000" dirty="0">
                <a:solidFill>
                  <a:srgbClr val="FFFF00"/>
                </a:solidFill>
              </a:rPr>
              <a:t>different machine type </a:t>
            </a:r>
            <a:r>
              <a:rPr lang="en-US" sz="3000" dirty="0">
                <a:solidFill>
                  <a:schemeClr val="bg1"/>
                </a:solidFill>
              </a:rPr>
              <a:t>in each compute zone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78A23D-7EFE-C4F8-4EBD-5EE4D1CBDF62}"/>
              </a:ext>
            </a:extLst>
          </p:cNvPr>
          <p:cNvSpPr txBox="1"/>
          <p:nvPr/>
        </p:nvSpPr>
        <p:spPr>
          <a:xfrm>
            <a:off x="9500941" y="4411439"/>
            <a:ext cx="102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e2-micro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ADFD3F-ED24-08FC-F7FF-DC86A2FE5592}"/>
              </a:ext>
            </a:extLst>
          </p:cNvPr>
          <p:cNvSpPr txBox="1"/>
          <p:nvPr/>
        </p:nvSpPr>
        <p:spPr>
          <a:xfrm>
            <a:off x="11830986" y="4416971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e2-small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6D72E6-0236-11C4-8E3F-972E80885940}"/>
              </a:ext>
            </a:extLst>
          </p:cNvPr>
          <p:cNvSpPr txBox="1"/>
          <p:nvPr/>
        </p:nvSpPr>
        <p:spPr>
          <a:xfrm>
            <a:off x="9403128" y="6261607"/>
            <a:ext cx="128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e2-medium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308C34-62E3-2BCD-0BE0-2A559E031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25" y="2918048"/>
            <a:ext cx="6582034" cy="2497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4EBB97-A84D-9C0E-6A9B-1C89AB986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96" y="5457915"/>
            <a:ext cx="6617963" cy="230414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C32FDEF8-184A-8AA2-A125-F9BC652DCB90}"/>
              </a:ext>
            </a:extLst>
          </p:cNvPr>
          <p:cNvSpPr/>
          <p:nvPr/>
        </p:nvSpPr>
        <p:spPr>
          <a:xfrm>
            <a:off x="478798" y="635876"/>
            <a:ext cx="6163605" cy="4895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Demo-2: for_each with Map values</a:t>
            </a:r>
          </a:p>
        </p:txBody>
      </p:sp>
    </p:spTree>
    <p:extLst>
      <p:ext uri="{BB962C8B-B14F-4D97-AF65-F5344CB8AC3E}">
        <p14:creationId xmlns:p14="http://schemas.microsoft.com/office/powerpoint/2010/main" val="25622450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VM Instance with </a:t>
            </a:r>
            <a:r>
              <a:rPr lang="en-US" sz="2400" dirty="0">
                <a:solidFill>
                  <a:srgbClr val="FFFF00"/>
                </a:solidFill>
              </a:rPr>
              <a:t>for_each </a:t>
            </a:r>
            <a:r>
              <a:rPr lang="en-US" sz="2400" dirty="0"/>
              <a:t>Meta-argument with </a:t>
            </a:r>
            <a:r>
              <a:rPr lang="en-US" sz="2400" dirty="0">
                <a:solidFill>
                  <a:srgbClr val="FFFF00"/>
                </a:solidFill>
              </a:rPr>
              <a:t>Map Values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Demo-02: </a:t>
            </a:r>
            <a:r>
              <a:rPr lang="en-US" sz="2400" b="1" dirty="0"/>
              <a:t>Terraform Concept: Meta-argument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3BB21-0603-FA99-8F18-18096A46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7" y="913238"/>
            <a:ext cx="5552979" cy="55005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F7F3FF-EF38-B5C9-79DB-79C52215597F}"/>
              </a:ext>
            </a:extLst>
          </p:cNvPr>
          <p:cNvSpPr/>
          <p:nvPr/>
        </p:nvSpPr>
        <p:spPr>
          <a:xfrm flipV="1">
            <a:off x="399597" y="4752212"/>
            <a:ext cx="5065782" cy="56602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703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Local Values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GCP Instance Templates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Demo-9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D49495F-B383-B300-14BC-1442520633AC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rgbClr val="F4A85D"/>
                </a:solidFill>
              </a:rPr>
              <a:t>Instance Template + VM Instance</a:t>
            </a:r>
          </a:p>
        </p:txBody>
      </p:sp>
    </p:spTree>
    <p:extLst>
      <p:ext uri="{BB962C8B-B14F-4D97-AF65-F5344CB8AC3E}">
        <p14:creationId xmlns:p14="http://schemas.microsoft.com/office/powerpoint/2010/main" val="14615671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116B6E-9424-BD51-13FB-BD2E35D77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987972"/>
            <a:ext cx="6106510" cy="641866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Local Values: </a:t>
            </a:r>
            <a:r>
              <a:rPr lang="en-US" dirty="0"/>
              <a:t>Assigns a </a:t>
            </a:r>
            <a:r>
              <a:rPr lang="en-US" dirty="0">
                <a:solidFill>
                  <a:srgbClr val="0070C0"/>
                </a:solidFill>
              </a:rPr>
              <a:t>name to an expression</a:t>
            </a:r>
            <a:r>
              <a:rPr lang="en-US" dirty="0"/>
              <a:t>, so you can use the </a:t>
            </a:r>
            <a:r>
              <a:rPr lang="en-US" dirty="0">
                <a:solidFill>
                  <a:srgbClr val="0070C0"/>
                </a:solidFill>
              </a:rPr>
              <a:t>name multiple times</a:t>
            </a:r>
            <a:r>
              <a:rPr lang="en-US" dirty="0"/>
              <a:t> within a module instead of </a:t>
            </a:r>
            <a:r>
              <a:rPr lang="en-US" dirty="0">
                <a:solidFill>
                  <a:srgbClr val="0070C0"/>
                </a:solidFill>
              </a:rPr>
              <a:t>repeating</a:t>
            </a:r>
            <a:r>
              <a:rPr lang="en-US" dirty="0"/>
              <a:t> the expression</a:t>
            </a:r>
          </a:p>
          <a:p>
            <a:r>
              <a:rPr lang="en-US" dirty="0"/>
              <a:t>Local values are like a function's </a:t>
            </a:r>
            <a:r>
              <a:rPr lang="en-US" dirty="0">
                <a:solidFill>
                  <a:srgbClr val="0070C0"/>
                </a:solidFill>
              </a:rPr>
              <a:t>temporary local variables</a:t>
            </a:r>
          </a:p>
          <a:p>
            <a:r>
              <a:rPr lang="en-US" b="1" dirty="0"/>
              <a:t>Usage:</a:t>
            </a:r>
          </a:p>
          <a:p>
            <a:pPr lvl="1"/>
            <a:r>
              <a:rPr lang="en-US" dirty="0" err="1"/>
              <a:t>local.name</a:t>
            </a:r>
            <a:endParaRPr lang="en-US" dirty="0"/>
          </a:p>
          <a:p>
            <a:pPr lvl="1"/>
            <a:r>
              <a:rPr lang="en-US" dirty="0" err="1"/>
              <a:t>local.owners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Important Note: </a:t>
            </a:r>
            <a:r>
              <a:rPr lang="en-US" dirty="0">
                <a:solidFill>
                  <a:srgbClr val="0070C0"/>
                </a:solidFill>
              </a:rPr>
              <a:t>Overusing</a:t>
            </a:r>
            <a:r>
              <a:rPr lang="en-US" dirty="0"/>
              <a:t> local values can make the configuration </a:t>
            </a:r>
            <a:r>
              <a:rPr lang="en-US" dirty="0">
                <a:solidFill>
                  <a:srgbClr val="0070C0"/>
                </a:solidFill>
              </a:rPr>
              <a:t>hard to read for future maintainers </a:t>
            </a:r>
            <a:r>
              <a:rPr lang="en-US" dirty="0"/>
              <a:t>by hiding the actual values used (use it wisely based on need)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-64243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Local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8087722" y="162912"/>
            <a:ext cx="161012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Local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61384-90E6-2872-3504-55E13D21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722" y="696348"/>
            <a:ext cx="6072864" cy="3078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8AFCEC-1AB9-7670-7B71-9B67CE76E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722" y="4410360"/>
            <a:ext cx="5081713" cy="3283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B21CAB-E891-1EB2-C639-625A3AC96004}"/>
              </a:ext>
            </a:extLst>
          </p:cNvPr>
          <p:cNvSpPr txBox="1"/>
          <p:nvPr/>
        </p:nvSpPr>
        <p:spPr>
          <a:xfrm>
            <a:off x="8087721" y="3929458"/>
            <a:ext cx="3832075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Using Local values in Resources</a:t>
            </a:r>
          </a:p>
        </p:txBody>
      </p:sp>
    </p:spTree>
    <p:extLst>
      <p:ext uri="{BB962C8B-B14F-4D97-AF65-F5344CB8AC3E}">
        <p14:creationId xmlns:p14="http://schemas.microsoft.com/office/powerpoint/2010/main" val="55121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1635" y="174583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in C1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318" y="174583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712932" y="513893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Regional Instance Template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124615" y="513893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712932" y="603757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VM Instance using Regional Instance Template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124615" y="603757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724697" y="693620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Terraform outputs for VM Instance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136380" y="693620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</a:t>
            </a:r>
            <a:r>
              <a:rPr lang="en-US" sz="2400" b="1" dirty="0">
                <a:solidFill>
                  <a:srgbClr val="F4A85D"/>
                </a:solidFill>
              </a:rPr>
              <a:t>Instance Template + VM Instance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518BBF-9E82-B059-6920-D6FDB766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9" y="924910"/>
            <a:ext cx="5752387" cy="62178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C2B581-49B0-94B2-70A0-C9A52F03D275}"/>
              </a:ext>
            </a:extLst>
          </p:cNvPr>
          <p:cNvSpPr/>
          <p:nvPr/>
        </p:nvSpPr>
        <p:spPr>
          <a:xfrm>
            <a:off x="255888" y="2417379"/>
            <a:ext cx="5433848" cy="4679322"/>
          </a:xfrm>
          <a:prstGeom prst="roundRect">
            <a:avLst>
              <a:gd name="adj" fmla="val 2898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633991-8626-C324-3E09-6B869E5E93DB}"/>
              </a:ext>
            </a:extLst>
          </p:cNvPr>
          <p:cNvSpPr/>
          <p:nvPr/>
        </p:nvSpPr>
        <p:spPr>
          <a:xfrm>
            <a:off x="7649870" y="33606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Terraform </a:t>
            </a:r>
            <a:r>
              <a:rPr lang="en-US" sz="2400" dirty="0">
                <a:solidFill>
                  <a:srgbClr val="FFFF00"/>
                </a:solidFill>
              </a:rPr>
              <a:t>Local Values </a:t>
            </a:r>
            <a:r>
              <a:rPr lang="en-US" sz="2400" dirty="0"/>
              <a:t>concept +  </a:t>
            </a:r>
            <a:r>
              <a:rPr lang="en-US" sz="2400" dirty="0">
                <a:solidFill>
                  <a:srgbClr val="FFFF00"/>
                </a:solidFill>
              </a:rPr>
              <a:t>Update</a:t>
            </a:r>
            <a:r>
              <a:rPr lang="en-US" sz="2400" dirty="0"/>
              <a:t> local values for all applicable terraform resources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CED4E3-22A6-EA57-B622-48529EABC3F4}"/>
              </a:ext>
            </a:extLst>
          </p:cNvPr>
          <p:cNvSpPr/>
          <p:nvPr/>
        </p:nvSpPr>
        <p:spPr>
          <a:xfrm>
            <a:off x="6099712" y="33606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ABEEF8-B3B2-875F-5B49-C5F3D8863B29}"/>
              </a:ext>
            </a:extLst>
          </p:cNvPr>
          <p:cNvSpPr/>
          <p:nvPr/>
        </p:nvSpPr>
        <p:spPr>
          <a:xfrm>
            <a:off x="7661635" y="423824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Add new data source </a:t>
            </a:r>
            <a:r>
              <a:rPr lang="en-IN" dirty="0" err="1">
                <a:solidFill>
                  <a:srgbClr val="FFFF00"/>
                </a:solidFill>
              </a:rPr>
              <a:t>google_compute_image</a:t>
            </a:r>
            <a:r>
              <a:rPr lang="en-IN" dirty="0">
                <a:solidFill>
                  <a:srgbClr val="FFFF00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to get image name dynamically (NO HARD CODING)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EEDFFF-2D11-0F49-1435-1617257B8AFE}"/>
              </a:ext>
            </a:extLst>
          </p:cNvPr>
          <p:cNvSpPr/>
          <p:nvPr/>
        </p:nvSpPr>
        <p:spPr>
          <a:xfrm>
            <a:off x="6111477" y="423824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CDE99D-1297-013B-32E2-05240A90D62E}"/>
              </a:ext>
            </a:extLst>
          </p:cNvPr>
          <p:cNvSpPr/>
          <p:nvPr/>
        </p:nvSpPr>
        <p:spPr>
          <a:xfrm>
            <a:off x="7674773" y="253004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Update</a:t>
            </a:r>
            <a:r>
              <a:rPr lang="en-US" sz="2400" dirty="0"/>
              <a:t> Variables required for local values (environment, business division) and also </a:t>
            </a:r>
            <a:r>
              <a:rPr lang="en-US" sz="2400" dirty="0" err="1"/>
              <a:t>tfvars</a:t>
            </a:r>
            <a:r>
              <a:rPr lang="en-US" sz="2400" dirty="0"/>
              <a:t> file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1A0851-937F-85E0-EAEC-8B3C1F0A1D67}"/>
              </a:ext>
            </a:extLst>
          </p:cNvPr>
          <p:cNvSpPr/>
          <p:nvPr/>
        </p:nvSpPr>
        <p:spPr>
          <a:xfrm>
            <a:off x="6124615" y="253004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</p:spTree>
    <p:extLst>
      <p:ext uri="{BB962C8B-B14F-4D97-AF65-F5344CB8AC3E}">
        <p14:creationId xmlns:p14="http://schemas.microsoft.com/office/powerpoint/2010/main" val="41416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" grpId="0" animBg="1"/>
      <p:bldP spid="13" grpId="0" animBg="1"/>
      <p:bldP spid="14" grpId="0" animBg="1"/>
      <p:bldP spid="23" grpId="0" animBg="1"/>
      <p:bldP spid="5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Managed Instance Groups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Demo-10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</a:t>
            </a:r>
            <a:r>
              <a:rPr lang="en-US" sz="2600" b="1" dirty="0">
                <a:solidFill>
                  <a:srgbClr val="F4A85D"/>
                </a:solidFill>
              </a:rPr>
              <a:t>Regional MIG Public IP</a:t>
            </a:r>
          </a:p>
        </p:txBody>
      </p:sp>
    </p:spTree>
    <p:extLst>
      <p:ext uri="{BB962C8B-B14F-4D97-AF65-F5344CB8AC3E}">
        <p14:creationId xmlns:p14="http://schemas.microsoft.com/office/powerpoint/2010/main" val="426804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C97CF5-77BF-7B47-91AD-D8EB7E2CBD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2762641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3685744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4608847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2762641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3685744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2762641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3685744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4650807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Terraform</a:t>
            </a:r>
          </a:p>
          <a:p>
            <a:pPr algn="ctr"/>
            <a:r>
              <a:rPr lang="en-US" sz="3000"/>
              <a:t>Top-Level</a:t>
            </a:r>
          </a:p>
          <a:p>
            <a:pPr algn="ctr"/>
            <a:r>
              <a:rPr lang="en-US" sz="300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2497760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5689471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2497760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5706586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2480645"/>
            <a:ext cx="4312226" cy="257483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4520355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7387936" y="2036618"/>
            <a:ext cx="4731626" cy="444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r>
              <a:rPr lang="en-IN" b="1">
                <a:solidFill>
                  <a:schemeClr val="tx1"/>
                </a:solidFill>
              </a:rPr>
              <a:t>Terraform</a:t>
            </a:r>
            <a:r>
              <a:rPr lang="en-IN">
                <a:solidFill>
                  <a:schemeClr val="tx1"/>
                </a:solidFill>
              </a:rPr>
              <a:t> language uses a </a:t>
            </a:r>
            <a:r>
              <a:rPr lang="en-IN">
                <a:solidFill>
                  <a:srgbClr val="C00000"/>
                </a:solidFill>
              </a:rPr>
              <a:t>limited</a:t>
            </a:r>
            <a:r>
              <a:rPr lang="en-IN">
                <a:solidFill>
                  <a:schemeClr val="tx1"/>
                </a:solidFill>
              </a:rPr>
              <a:t> number of </a:t>
            </a:r>
            <a:r>
              <a:rPr lang="en-IN" b="1">
                <a:solidFill>
                  <a:srgbClr val="7030A0"/>
                </a:solidFill>
              </a:rPr>
              <a:t>top</a:t>
            </a:r>
            <a:r>
              <a:rPr lang="en-IN">
                <a:solidFill>
                  <a:srgbClr val="7030A0"/>
                </a:solidFill>
              </a:rPr>
              <a:t>-</a:t>
            </a:r>
            <a:r>
              <a:rPr lang="en-IN" b="1">
                <a:solidFill>
                  <a:srgbClr val="7030A0"/>
                </a:solidFill>
              </a:rPr>
              <a:t>level block</a:t>
            </a:r>
            <a:r>
              <a:rPr lang="en-IN">
                <a:solidFill>
                  <a:srgbClr val="7030A0"/>
                </a:solidFill>
              </a:rPr>
              <a:t> </a:t>
            </a:r>
            <a:r>
              <a:rPr lang="en-IN">
                <a:solidFill>
                  <a:schemeClr val="tx1"/>
                </a:solidFill>
              </a:rPr>
              <a:t>types, which are </a:t>
            </a:r>
            <a:r>
              <a:rPr lang="en-IN" b="1">
                <a:solidFill>
                  <a:schemeClr val="tx1"/>
                </a:solidFill>
              </a:rPr>
              <a:t>blocks</a:t>
            </a:r>
            <a:r>
              <a:rPr lang="en-IN">
                <a:solidFill>
                  <a:schemeClr val="tx1"/>
                </a:solidFill>
              </a:rPr>
              <a:t> that can appear </a:t>
            </a:r>
            <a:r>
              <a:rPr lang="en-IN">
                <a:solidFill>
                  <a:srgbClr val="C00000"/>
                </a:solidFill>
              </a:rPr>
              <a:t>outside</a:t>
            </a:r>
            <a:r>
              <a:rPr lang="en-IN">
                <a:solidFill>
                  <a:schemeClr val="tx1"/>
                </a:solidFill>
              </a:rPr>
              <a:t> of any other </a:t>
            </a:r>
            <a:r>
              <a:rPr lang="en-IN" b="1">
                <a:solidFill>
                  <a:schemeClr val="tx1"/>
                </a:solidFill>
              </a:rPr>
              <a:t>block</a:t>
            </a:r>
            <a:r>
              <a:rPr lang="en-IN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Most of </a:t>
            </a:r>
            <a:r>
              <a:rPr lang="en-IN" b="1" err="1">
                <a:solidFill>
                  <a:srgbClr val="7030A0"/>
                </a:solidFill>
              </a:rPr>
              <a:t>Terraform's</a:t>
            </a:r>
            <a:r>
              <a:rPr lang="en-IN" b="1">
                <a:solidFill>
                  <a:srgbClr val="7030A0"/>
                </a:solidFill>
              </a:rPr>
              <a:t> features</a:t>
            </a:r>
            <a:r>
              <a:rPr lang="en-IN">
                <a:solidFill>
                  <a:srgbClr val="7030A0"/>
                </a:solidFill>
              </a:rPr>
              <a:t> </a:t>
            </a:r>
            <a:r>
              <a:rPr lang="en-IN">
                <a:solidFill>
                  <a:schemeClr val="tx1"/>
                </a:solidFill>
              </a:rPr>
              <a:t>are implemented as </a:t>
            </a:r>
            <a:r>
              <a:rPr lang="en-IN" b="1">
                <a:solidFill>
                  <a:srgbClr val="7030A0"/>
                </a:solidFill>
              </a:rPr>
              <a:t>top-level </a:t>
            </a:r>
            <a:r>
              <a:rPr lang="en-IN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BD5B0-7F2F-BE6C-EDF2-5F7A797C570B}"/>
              </a:ext>
            </a:extLst>
          </p:cNvPr>
          <p:cNvSpPr/>
          <p:nvPr/>
        </p:nvSpPr>
        <p:spPr>
          <a:xfrm>
            <a:off x="10151914" y="5308535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Import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875C5-6BF9-FBAF-2E85-A5EAB03AB57F}"/>
              </a:ext>
            </a:extLst>
          </p:cNvPr>
          <p:cNvSpPr/>
          <p:nvPr/>
        </p:nvSpPr>
        <p:spPr>
          <a:xfrm>
            <a:off x="9963449" y="5216619"/>
            <a:ext cx="4312226" cy="2466443"/>
          </a:xfrm>
          <a:prstGeom prst="rect">
            <a:avLst/>
          </a:prstGeom>
          <a:noFill/>
          <a:ln w="635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5F668-CE45-40FA-EF59-1F6313FA7EF1}"/>
              </a:ext>
            </a:extLst>
          </p:cNvPr>
          <p:cNvSpPr/>
          <p:nvPr/>
        </p:nvSpPr>
        <p:spPr>
          <a:xfrm>
            <a:off x="10151914" y="5794930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Moved Block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4F485E-BEAA-56B7-0165-84ECDAA1D734}"/>
              </a:ext>
            </a:extLst>
          </p:cNvPr>
          <p:cNvSpPr/>
          <p:nvPr/>
        </p:nvSpPr>
        <p:spPr>
          <a:xfrm>
            <a:off x="10151914" y="6305008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Removed Block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C7EEE-3386-7502-82EA-B1FFB2F05C6B}"/>
              </a:ext>
            </a:extLst>
          </p:cNvPr>
          <p:cNvSpPr/>
          <p:nvPr/>
        </p:nvSpPr>
        <p:spPr>
          <a:xfrm>
            <a:off x="10151913" y="6815086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Check  Block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C4352-D380-FDC5-C5D9-FD419683A372}"/>
              </a:ext>
            </a:extLst>
          </p:cNvPr>
          <p:cNvSpPr txBox="1"/>
          <p:nvPr/>
        </p:nvSpPr>
        <p:spPr>
          <a:xfrm>
            <a:off x="10203460" y="7271693"/>
            <a:ext cx="3832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138CC4"/>
                </a:solidFill>
              </a:rPr>
              <a:t>NEW BLOCKS – Added Recently</a:t>
            </a:r>
          </a:p>
        </p:txBody>
      </p:sp>
    </p:spTree>
    <p:extLst>
      <p:ext uri="{BB962C8B-B14F-4D97-AF65-F5344CB8AC3E}">
        <p14:creationId xmlns:p14="http://schemas.microsoft.com/office/powerpoint/2010/main" val="21797542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" y="-65959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Managed Instance Groups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77842" y="888448"/>
            <a:ext cx="2402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4"/>
            <a:ext cx="5779242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817668" y="1192918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7"/>
            <a:ext cx="5279449" cy="463711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15696" y="2537724"/>
            <a:ext cx="16871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8"/>
            <a:ext cx="4971142" cy="4197597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06143" y="2853199"/>
            <a:ext cx="22559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74" name="Google Shape;699;p35">
            <a:extLst>
              <a:ext uri="{FF2B5EF4-FFF2-40B4-BE49-F238E27FC236}">
                <a16:creationId xmlns:a16="http://schemas.microsoft.com/office/drawing/2014/main" id="{BEB4EE26-E8A3-FCF0-B607-4E6191133875}"/>
              </a:ext>
            </a:extLst>
          </p:cNvPr>
          <p:cNvSpPr/>
          <p:nvPr/>
        </p:nvSpPr>
        <p:spPr>
          <a:xfrm>
            <a:off x="9070709" y="4908888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4428DD-2871-80F4-788E-49864CA11B78}"/>
              </a:ext>
            </a:extLst>
          </p:cNvPr>
          <p:cNvSpPr txBox="1"/>
          <p:nvPr/>
        </p:nvSpPr>
        <p:spPr>
          <a:xfrm>
            <a:off x="9143341" y="4941140"/>
            <a:ext cx="11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us-central1-f</a:t>
            </a:r>
          </a:p>
        </p:txBody>
      </p:sp>
      <p:sp>
        <p:nvSpPr>
          <p:cNvPr id="78" name="Google Shape;540;p32">
            <a:extLst>
              <a:ext uri="{FF2B5EF4-FFF2-40B4-BE49-F238E27FC236}">
                <a16:creationId xmlns:a16="http://schemas.microsoft.com/office/drawing/2014/main" id="{D4C82A8B-1A63-0409-C0A5-4E6AA9558855}"/>
              </a:ext>
            </a:extLst>
          </p:cNvPr>
          <p:cNvSpPr/>
          <p:nvPr/>
        </p:nvSpPr>
        <p:spPr>
          <a:xfrm>
            <a:off x="9389752" y="551849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198;p23">
            <a:extLst>
              <a:ext uri="{FF2B5EF4-FFF2-40B4-BE49-F238E27FC236}">
                <a16:creationId xmlns:a16="http://schemas.microsoft.com/office/drawing/2014/main" id="{585284D1-854F-4A01-9319-F5E390C616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0959" y="5605064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699719A-1935-986B-754A-B8340F4F402A}"/>
              </a:ext>
            </a:extLst>
          </p:cNvPr>
          <p:cNvSpPr txBox="1"/>
          <p:nvPr/>
        </p:nvSpPr>
        <p:spPr>
          <a:xfrm>
            <a:off x="9394036" y="606126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VM4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3659275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099844" y="6470080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Instance Group: 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0519067" y="3215371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0570860" y="3247623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0850705" y="380519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7628" y="389075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0850705" y="434695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3A861FD1-3A63-D5F2-980F-D7DE2F855784}"/>
              </a:ext>
            </a:extLst>
          </p:cNvPr>
          <p:cNvSpPr/>
          <p:nvPr/>
        </p:nvSpPr>
        <p:spPr>
          <a:xfrm>
            <a:off x="12018890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E052B5-D3F9-DB15-E56D-E73B5AC8C7E8}"/>
              </a:ext>
            </a:extLst>
          </p:cNvPr>
          <p:cNvSpPr txBox="1"/>
          <p:nvPr/>
        </p:nvSpPr>
        <p:spPr>
          <a:xfrm>
            <a:off x="12080301" y="3245032"/>
            <a:ext cx="11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us-central1-c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461DD2C1-6599-7DE3-09A6-0DB4D1EBEF41}"/>
              </a:ext>
            </a:extLst>
          </p:cNvPr>
          <p:cNvSpPr/>
          <p:nvPr/>
        </p:nvSpPr>
        <p:spPr>
          <a:xfrm>
            <a:off x="12350528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C2C15477-808B-B46A-0BBF-0859BCC9FC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7451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F92414-6804-731A-A2DD-5058F97A9268}"/>
              </a:ext>
            </a:extLst>
          </p:cNvPr>
          <p:cNvSpPr txBox="1"/>
          <p:nvPr/>
        </p:nvSpPr>
        <p:spPr>
          <a:xfrm>
            <a:off x="12350528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VM3</a:t>
            </a:r>
          </a:p>
        </p:txBody>
      </p:sp>
      <p:sp>
        <p:nvSpPr>
          <p:cNvPr id="34" name="Google Shape;699;p35">
            <a:extLst>
              <a:ext uri="{FF2B5EF4-FFF2-40B4-BE49-F238E27FC236}">
                <a16:creationId xmlns:a16="http://schemas.microsoft.com/office/drawing/2014/main" id="{842EF02C-8352-5E63-3E4E-9A8C14583340}"/>
              </a:ext>
            </a:extLst>
          </p:cNvPr>
          <p:cNvSpPr/>
          <p:nvPr/>
        </p:nvSpPr>
        <p:spPr>
          <a:xfrm>
            <a:off x="10569882" y="4919421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AD61DF-C322-034D-2E1C-867E552288BF}"/>
              </a:ext>
            </a:extLst>
          </p:cNvPr>
          <p:cNvSpPr txBox="1"/>
          <p:nvPr/>
        </p:nvSpPr>
        <p:spPr>
          <a:xfrm>
            <a:off x="10625682" y="4951673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0BACC31F-E8C7-9E89-0E8B-12C898DF751F}"/>
              </a:ext>
            </a:extLst>
          </p:cNvPr>
          <p:cNvSpPr/>
          <p:nvPr/>
        </p:nvSpPr>
        <p:spPr>
          <a:xfrm>
            <a:off x="10901520" y="550924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198;p23">
            <a:extLst>
              <a:ext uri="{FF2B5EF4-FFF2-40B4-BE49-F238E27FC236}">
                <a16:creationId xmlns:a16="http://schemas.microsoft.com/office/drawing/2014/main" id="{7C39FB57-D201-2CBB-D95F-D1CC7D99A23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8443" y="559480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01BDD4F-4059-3F96-2754-DE189CBE99A0}"/>
              </a:ext>
            </a:extLst>
          </p:cNvPr>
          <p:cNvSpPr txBox="1"/>
          <p:nvPr/>
        </p:nvSpPr>
        <p:spPr>
          <a:xfrm>
            <a:off x="10901520" y="605100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VM5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828AA4BA-28CE-2459-4C88-E1FD32822699}"/>
              </a:ext>
            </a:extLst>
          </p:cNvPr>
          <p:cNvSpPr/>
          <p:nvPr/>
        </p:nvSpPr>
        <p:spPr>
          <a:xfrm>
            <a:off x="12013244" y="491326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C6EF42-E0F3-CC3F-EE9E-0CA1636C2032}"/>
              </a:ext>
            </a:extLst>
          </p:cNvPr>
          <p:cNvSpPr txBox="1"/>
          <p:nvPr/>
        </p:nvSpPr>
        <p:spPr>
          <a:xfrm>
            <a:off x="12069044" y="4945515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1" name="Google Shape;540;p32">
            <a:extLst>
              <a:ext uri="{FF2B5EF4-FFF2-40B4-BE49-F238E27FC236}">
                <a16:creationId xmlns:a16="http://schemas.microsoft.com/office/drawing/2014/main" id="{8C65D6EA-AA90-CDA8-F7E3-EAE4BA1D1A7C}"/>
              </a:ext>
            </a:extLst>
          </p:cNvPr>
          <p:cNvSpPr/>
          <p:nvPr/>
        </p:nvSpPr>
        <p:spPr>
          <a:xfrm>
            <a:off x="12344882" y="550308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8;p23">
            <a:extLst>
              <a:ext uri="{FF2B5EF4-FFF2-40B4-BE49-F238E27FC236}">
                <a16:creationId xmlns:a16="http://schemas.microsoft.com/office/drawing/2014/main" id="{FD29EC80-2869-8624-950E-C4B0516D4D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1805" y="558864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394337-3FE7-25F5-17AB-AE573B80E9AE}"/>
              </a:ext>
            </a:extLst>
          </p:cNvPr>
          <p:cNvSpPr txBox="1"/>
          <p:nvPr/>
        </p:nvSpPr>
        <p:spPr>
          <a:xfrm>
            <a:off x="12344882" y="604484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VM6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21282" y="17113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429918" y="2172078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9553040" y="2187951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0ABC327-C866-83F8-626E-26F95B673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62" y="888448"/>
            <a:ext cx="7866746" cy="68527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What is an Instance Group ?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Group of VM Instances </a:t>
            </a:r>
            <a:r>
              <a:rPr lang="en-US" dirty="0"/>
              <a:t>managed as a single entity is called Instance Group</a:t>
            </a:r>
          </a:p>
          <a:p>
            <a:r>
              <a:rPr lang="en-US" b="1" dirty="0"/>
              <a:t>How many types of Instance Groups available in GCP ?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Unmanaged</a:t>
            </a:r>
            <a:r>
              <a:rPr lang="en-US" dirty="0"/>
              <a:t> Instance Groups</a:t>
            </a:r>
          </a:p>
          <a:p>
            <a:pPr lvl="1"/>
            <a:r>
              <a:rPr lang="en-US" dirty="0"/>
              <a:t>Managed Instance Groups(MIG) - </a:t>
            </a:r>
            <a:r>
              <a:rPr lang="en-US" dirty="0">
                <a:solidFill>
                  <a:srgbClr val="0070C0"/>
                </a:solidFill>
              </a:rPr>
              <a:t>Stateless</a:t>
            </a:r>
          </a:p>
          <a:p>
            <a:pPr lvl="1"/>
            <a:r>
              <a:rPr lang="en-US" dirty="0"/>
              <a:t>Managed Instance Groups(MIG) - </a:t>
            </a:r>
            <a:r>
              <a:rPr lang="en-US" dirty="0">
                <a:solidFill>
                  <a:srgbClr val="0070C0"/>
                </a:solidFill>
              </a:rPr>
              <a:t>Stateful</a:t>
            </a:r>
          </a:p>
          <a:p>
            <a:r>
              <a:rPr lang="en-US" b="1" dirty="0"/>
              <a:t>What is a Zonal MIG ?</a:t>
            </a:r>
          </a:p>
          <a:p>
            <a:pPr lvl="1"/>
            <a:r>
              <a:rPr lang="en-US" dirty="0"/>
              <a:t>VM Instances created by MIG will be restricted to specific </a:t>
            </a:r>
            <a:r>
              <a:rPr lang="en-US" dirty="0">
                <a:solidFill>
                  <a:srgbClr val="0070C0"/>
                </a:solidFill>
              </a:rPr>
              <a:t>SINGLE ZONE</a:t>
            </a:r>
          </a:p>
          <a:p>
            <a:r>
              <a:rPr lang="en-US" b="1" dirty="0"/>
              <a:t>What is a Regional MIG?</a:t>
            </a:r>
          </a:p>
          <a:p>
            <a:pPr lvl="1"/>
            <a:r>
              <a:rPr lang="en-US" dirty="0"/>
              <a:t>VM Instances created by MIG will be distributed across </a:t>
            </a:r>
            <a:r>
              <a:rPr lang="en-US" dirty="0">
                <a:solidFill>
                  <a:srgbClr val="0070C0"/>
                </a:solidFill>
              </a:rPr>
              <a:t>selected Zones</a:t>
            </a:r>
          </a:p>
          <a:p>
            <a:pPr lvl="1"/>
            <a:r>
              <a:rPr lang="en-US" dirty="0"/>
              <a:t>Regional MIG gives </a:t>
            </a:r>
            <a:r>
              <a:rPr lang="en-US" dirty="0">
                <a:solidFill>
                  <a:srgbClr val="0070C0"/>
                </a:solidFill>
              </a:rPr>
              <a:t>HIGH AVAILABILITY </a:t>
            </a:r>
            <a:r>
              <a:rPr lang="en-US" dirty="0">
                <a:solidFill>
                  <a:srgbClr val="31874C"/>
                </a:solidFill>
              </a:rPr>
              <a:t>(RECOMMENDED)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089953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</p:spTree>
    <p:extLst>
      <p:ext uri="{BB962C8B-B14F-4D97-AF65-F5344CB8AC3E}">
        <p14:creationId xmlns:p14="http://schemas.microsoft.com/office/powerpoint/2010/main" val="16559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C40370-3ED5-7D2D-AC4D-C5F5050E6E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7A6EC-434B-6214-F2A3-A5E1F5F0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39665"/>
            <a:ext cx="5749269" cy="742268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C6-01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272871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Regional Health Check </a:t>
            </a:r>
            <a:r>
              <a:rPr lang="en-US" sz="2400" dirty="0"/>
              <a:t>for Managed Instance Group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27287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73806" y="362735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Managed Instance Group </a:t>
            </a:r>
            <a:r>
              <a:rPr lang="en-US" sz="2400" dirty="0"/>
              <a:t>Terraform Resource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85489" y="362735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85571" y="45259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MIG Autoscaling </a:t>
            </a:r>
            <a:r>
              <a:rPr lang="en-US" sz="2400" dirty="0"/>
              <a:t>Terraform Resource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97254" y="45259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C6-04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B5C7CF-F735-2CE7-D245-451BB06105DB}"/>
              </a:ext>
            </a:extLst>
          </p:cNvPr>
          <p:cNvSpPr/>
          <p:nvPr/>
        </p:nvSpPr>
        <p:spPr>
          <a:xfrm>
            <a:off x="7685571" y="542461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Terraform </a:t>
            </a:r>
            <a:r>
              <a:rPr lang="en-US" sz="2400" dirty="0">
                <a:solidFill>
                  <a:srgbClr val="FFFF00"/>
                </a:solidFill>
              </a:rPr>
              <a:t>Outputs</a:t>
            </a:r>
            <a:r>
              <a:rPr lang="en-US" sz="2400" dirty="0"/>
              <a:t> for MIG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8DD737-AB3E-AAAD-D010-3F7AF0B84C59}"/>
              </a:ext>
            </a:extLst>
          </p:cNvPr>
          <p:cNvSpPr/>
          <p:nvPr/>
        </p:nvSpPr>
        <p:spPr>
          <a:xfrm>
            <a:off x="6097254" y="542461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C6-05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8AA4C58-2FF8-5CEE-8887-EACC42430E44}"/>
              </a:ext>
            </a:extLst>
          </p:cNvPr>
          <p:cNvSpPr/>
          <p:nvPr/>
        </p:nvSpPr>
        <p:spPr>
          <a:xfrm>
            <a:off x="304800" y="4866452"/>
            <a:ext cx="5433848" cy="2112417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Demo: </a:t>
            </a:r>
            <a:r>
              <a:rPr lang="en-US" b="1" dirty="0"/>
              <a:t>Custom VPC + </a:t>
            </a:r>
            <a:r>
              <a:rPr lang="en-US" b="1" dirty="0">
                <a:solidFill>
                  <a:srgbClr val="F4A85D"/>
                </a:solidFill>
              </a:rPr>
              <a:t>Regional MIG Public IP</a:t>
            </a:r>
          </a:p>
        </p:txBody>
      </p:sp>
    </p:spTree>
    <p:extLst>
      <p:ext uri="{BB962C8B-B14F-4D97-AF65-F5344CB8AC3E}">
        <p14:creationId xmlns:p14="http://schemas.microsoft.com/office/powerpoint/2010/main" val="13243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GCP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1874C"/>
                </a:solidFill>
              </a:rPr>
              <a:t>Regional Application Lod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Demo-11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7C15C65-761B-3B23-234D-58F7F6F9A756}"/>
              </a:ext>
            </a:extLst>
          </p:cNvPr>
          <p:cNvSpPr/>
          <p:nvPr/>
        </p:nvSpPr>
        <p:spPr>
          <a:xfrm>
            <a:off x="3274782" y="6475362"/>
            <a:ext cx="8385636" cy="9740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Custom VPC + Regional MIG Public IP + </a:t>
            </a:r>
          </a:p>
          <a:p>
            <a:pPr algn="ctr"/>
            <a:r>
              <a:rPr lang="en-US" sz="2600" b="1" dirty="0">
                <a:solidFill>
                  <a:srgbClr val="F4A85D"/>
                </a:solidFill>
              </a:rPr>
              <a:t>Regional Application Load Balancer HTTP</a:t>
            </a:r>
          </a:p>
        </p:txBody>
      </p:sp>
    </p:spTree>
    <p:extLst>
      <p:ext uri="{BB962C8B-B14F-4D97-AF65-F5344CB8AC3E}">
        <p14:creationId xmlns:p14="http://schemas.microsoft.com/office/powerpoint/2010/main" val="7443430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" y="-65959"/>
            <a:ext cx="13121128" cy="95743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GCP Cloud Load Balancing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8015344" y="541505"/>
            <a:ext cx="6615056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542" y="424815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8247281" y="888448"/>
            <a:ext cx="611599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8177842" y="888448"/>
            <a:ext cx="2402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8429918" y="1181824"/>
            <a:ext cx="5779242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817668" y="1192918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798" y="121547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6" y="2582597"/>
            <a:ext cx="5279449" cy="463711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515696" y="2537724"/>
            <a:ext cx="16871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8"/>
            <a:ext cx="4971142" cy="4197597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06143" y="2853199"/>
            <a:ext cx="22559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74" name="Google Shape;699;p35">
            <a:extLst>
              <a:ext uri="{FF2B5EF4-FFF2-40B4-BE49-F238E27FC236}">
                <a16:creationId xmlns:a16="http://schemas.microsoft.com/office/drawing/2014/main" id="{BEB4EE26-E8A3-FCF0-B607-4E6191133875}"/>
              </a:ext>
            </a:extLst>
          </p:cNvPr>
          <p:cNvSpPr/>
          <p:nvPr/>
        </p:nvSpPr>
        <p:spPr>
          <a:xfrm>
            <a:off x="9070709" y="4908888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4428DD-2871-80F4-788E-49864CA11B78}"/>
              </a:ext>
            </a:extLst>
          </p:cNvPr>
          <p:cNvSpPr txBox="1"/>
          <p:nvPr/>
        </p:nvSpPr>
        <p:spPr>
          <a:xfrm>
            <a:off x="9143341" y="4941140"/>
            <a:ext cx="11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us-central1-f</a:t>
            </a:r>
          </a:p>
        </p:txBody>
      </p:sp>
      <p:sp>
        <p:nvSpPr>
          <p:cNvPr id="78" name="Google Shape;540;p32">
            <a:extLst>
              <a:ext uri="{FF2B5EF4-FFF2-40B4-BE49-F238E27FC236}">
                <a16:creationId xmlns:a16="http://schemas.microsoft.com/office/drawing/2014/main" id="{D4C82A8B-1A63-0409-C0A5-4E6AA9558855}"/>
              </a:ext>
            </a:extLst>
          </p:cNvPr>
          <p:cNvSpPr/>
          <p:nvPr/>
        </p:nvSpPr>
        <p:spPr>
          <a:xfrm>
            <a:off x="9389752" y="551849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198;p23">
            <a:extLst>
              <a:ext uri="{FF2B5EF4-FFF2-40B4-BE49-F238E27FC236}">
                <a16:creationId xmlns:a16="http://schemas.microsoft.com/office/drawing/2014/main" id="{585284D1-854F-4A01-9319-F5E390C616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0959" y="5605064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699719A-1935-986B-754A-B8340F4F402A}"/>
              </a:ext>
            </a:extLst>
          </p:cNvPr>
          <p:cNvSpPr txBox="1"/>
          <p:nvPr/>
        </p:nvSpPr>
        <p:spPr>
          <a:xfrm>
            <a:off x="9394036" y="606126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VM4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3659275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099844" y="6470080"/>
            <a:ext cx="22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Instance Group: 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0519067" y="3215371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0570860" y="3247623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0850705" y="380519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7628" y="389075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0850705" y="434695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3A861FD1-3A63-D5F2-980F-D7DE2F855784}"/>
              </a:ext>
            </a:extLst>
          </p:cNvPr>
          <p:cNvSpPr/>
          <p:nvPr/>
        </p:nvSpPr>
        <p:spPr>
          <a:xfrm>
            <a:off x="12018890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E052B5-D3F9-DB15-E56D-E73B5AC8C7E8}"/>
              </a:ext>
            </a:extLst>
          </p:cNvPr>
          <p:cNvSpPr txBox="1"/>
          <p:nvPr/>
        </p:nvSpPr>
        <p:spPr>
          <a:xfrm>
            <a:off x="12080301" y="3245032"/>
            <a:ext cx="11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us-central1-c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461DD2C1-6599-7DE3-09A6-0DB4D1EBEF41}"/>
              </a:ext>
            </a:extLst>
          </p:cNvPr>
          <p:cNvSpPr/>
          <p:nvPr/>
        </p:nvSpPr>
        <p:spPr>
          <a:xfrm>
            <a:off x="12350528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C2C15477-808B-B46A-0BBF-0859BCC9FC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7451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F92414-6804-731A-A2DD-5058F97A9268}"/>
              </a:ext>
            </a:extLst>
          </p:cNvPr>
          <p:cNvSpPr txBox="1"/>
          <p:nvPr/>
        </p:nvSpPr>
        <p:spPr>
          <a:xfrm>
            <a:off x="12350528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VM3</a:t>
            </a:r>
          </a:p>
        </p:txBody>
      </p:sp>
      <p:sp>
        <p:nvSpPr>
          <p:cNvPr id="34" name="Google Shape;699;p35">
            <a:extLst>
              <a:ext uri="{FF2B5EF4-FFF2-40B4-BE49-F238E27FC236}">
                <a16:creationId xmlns:a16="http://schemas.microsoft.com/office/drawing/2014/main" id="{842EF02C-8352-5E63-3E4E-9A8C14583340}"/>
              </a:ext>
            </a:extLst>
          </p:cNvPr>
          <p:cNvSpPr/>
          <p:nvPr/>
        </p:nvSpPr>
        <p:spPr>
          <a:xfrm>
            <a:off x="10569882" y="4919421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AD61DF-C322-034D-2E1C-867E552288BF}"/>
              </a:ext>
            </a:extLst>
          </p:cNvPr>
          <p:cNvSpPr txBox="1"/>
          <p:nvPr/>
        </p:nvSpPr>
        <p:spPr>
          <a:xfrm>
            <a:off x="10625682" y="4951673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0BACC31F-E8C7-9E89-0E8B-12C898DF751F}"/>
              </a:ext>
            </a:extLst>
          </p:cNvPr>
          <p:cNvSpPr/>
          <p:nvPr/>
        </p:nvSpPr>
        <p:spPr>
          <a:xfrm>
            <a:off x="10901520" y="550924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198;p23">
            <a:extLst>
              <a:ext uri="{FF2B5EF4-FFF2-40B4-BE49-F238E27FC236}">
                <a16:creationId xmlns:a16="http://schemas.microsoft.com/office/drawing/2014/main" id="{7C39FB57-D201-2CBB-D95F-D1CC7D99A23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8443" y="559480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01BDD4F-4059-3F96-2754-DE189CBE99A0}"/>
              </a:ext>
            </a:extLst>
          </p:cNvPr>
          <p:cNvSpPr txBox="1"/>
          <p:nvPr/>
        </p:nvSpPr>
        <p:spPr>
          <a:xfrm>
            <a:off x="10901520" y="605100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VM5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828AA4BA-28CE-2459-4C88-E1FD32822699}"/>
              </a:ext>
            </a:extLst>
          </p:cNvPr>
          <p:cNvSpPr/>
          <p:nvPr/>
        </p:nvSpPr>
        <p:spPr>
          <a:xfrm>
            <a:off x="12013244" y="491326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C6EF42-E0F3-CC3F-EE9E-0CA1636C2032}"/>
              </a:ext>
            </a:extLst>
          </p:cNvPr>
          <p:cNvSpPr txBox="1"/>
          <p:nvPr/>
        </p:nvSpPr>
        <p:spPr>
          <a:xfrm>
            <a:off x="12069044" y="4945515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1" name="Google Shape;540;p32">
            <a:extLst>
              <a:ext uri="{FF2B5EF4-FFF2-40B4-BE49-F238E27FC236}">
                <a16:creationId xmlns:a16="http://schemas.microsoft.com/office/drawing/2014/main" id="{8C65D6EA-AA90-CDA8-F7E3-EAE4BA1D1A7C}"/>
              </a:ext>
            </a:extLst>
          </p:cNvPr>
          <p:cNvSpPr/>
          <p:nvPr/>
        </p:nvSpPr>
        <p:spPr>
          <a:xfrm>
            <a:off x="12344882" y="550308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8;p23">
            <a:extLst>
              <a:ext uri="{FF2B5EF4-FFF2-40B4-BE49-F238E27FC236}">
                <a16:creationId xmlns:a16="http://schemas.microsoft.com/office/drawing/2014/main" id="{FD29EC80-2869-8624-950E-C4B0516D4D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1805" y="558864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394337-3FE7-25F5-17AB-AE573B80E9AE}"/>
              </a:ext>
            </a:extLst>
          </p:cNvPr>
          <p:cNvSpPr txBox="1"/>
          <p:nvPr/>
        </p:nvSpPr>
        <p:spPr>
          <a:xfrm>
            <a:off x="12344882" y="604484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VM6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9421" y="1745359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629" y="1715737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8429918" y="2172078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13061179" y="2221920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089953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15AEF4-1B59-99B6-0D7A-850C0EE04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7641183" cy="671929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Cloud Load Balancing: </a:t>
            </a:r>
            <a:r>
              <a:rPr lang="en-US" dirty="0"/>
              <a:t>Distributes user traffic across </a:t>
            </a:r>
            <a:r>
              <a:rPr lang="en-US" dirty="0">
                <a:solidFill>
                  <a:srgbClr val="0070C0"/>
                </a:solidFill>
              </a:rPr>
              <a:t>multiple instances </a:t>
            </a:r>
            <a:r>
              <a:rPr lang="en-US" dirty="0"/>
              <a:t>of your applications</a:t>
            </a:r>
          </a:p>
          <a:p>
            <a:r>
              <a:rPr lang="en-US" dirty="0"/>
              <a:t>Primarily used for providing </a:t>
            </a:r>
            <a:r>
              <a:rPr lang="en-US" b="1" dirty="0">
                <a:solidFill>
                  <a:srgbClr val="0070C0"/>
                </a:solidFill>
              </a:rPr>
              <a:t>HIGH AVAILABILITY </a:t>
            </a:r>
            <a:r>
              <a:rPr lang="en-US" dirty="0"/>
              <a:t>for your applications</a:t>
            </a:r>
          </a:p>
          <a:p>
            <a:r>
              <a:rPr lang="en-US" dirty="0"/>
              <a:t>Fully </a:t>
            </a:r>
            <a:r>
              <a:rPr lang="en-US" b="1" dirty="0"/>
              <a:t>distributed</a:t>
            </a:r>
            <a:r>
              <a:rPr lang="en-US" dirty="0"/>
              <a:t> managed service</a:t>
            </a:r>
          </a:p>
          <a:p>
            <a:pPr lvl="1"/>
            <a:r>
              <a:rPr lang="en-US" b="1" dirty="0"/>
              <a:t>Global: </a:t>
            </a:r>
            <a:r>
              <a:rPr lang="en-US" dirty="0"/>
              <a:t>load balance </a:t>
            </a:r>
            <a:r>
              <a:rPr lang="en-US" dirty="0">
                <a:solidFill>
                  <a:srgbClr val="0070C0"/>
                </a:solidFill>
              </a:rPr>
              <a:t>across regions</a:t>
            </a:r>
          </a:p>
          <a:p>
            <a:pPr lvl="1"/>
            <a:r>
              <a:rPr lang="en-US" b="1" dirty="0"/>
              <a:t>Regional: </a:t>
            </a:r>
            <a:r>
              <a:rPr lang="en-US" dirty="0"/>
              <a:t>load balancer </a:t>
            </a:r>
            <a:r>
              <a:rPr lang="en-US" dirty="0">
                <a:solidFill>
                  <a:srgbClr val="0070C0"/>
                </a:solidFill>
              </a:rPr>
              <a:t>across zones </a:t>
            </a:r>
            <a:r>
              <a:rPr lang="en-US" dirty="0"/>
              <a:t>in a region</a:t>
            </a:r>
          </a:p>
          <a:p>
            <a:r>
              <a:rPr lang="en-US" b="1" dirty="0"/>
              <a:t>Layer7 Load Balancer</a:t>
            </a:r>
          </a:p>
          <a:p>
            <a:pPr lvl="1"/>
            <a:r>
              <a:rPr lang="en-US" dirty="0"/>
              <a:t>Application load balancer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HTTP or HTTPS</a:t>
            </a:r>
          </a:p>
          <a:p>
            <a:r>
              <a:rPr lang="en-US" b="1" dirty="0"/>
              <a:t>Layer4 Load Balancer</a:t>
            </a:r>
          </a:p>
          <a:p>
            <a:pPr lvl="1"/>
            <a:r>
              <a:rPr lang="en-US" dirty="0"/>
              <a:t>Network Load Balancers - </a:t>
            </a:r>
            <a:r>
              <a:rPr lang="en-US" dirty="0">
                <a:solidFill>
                  <a:srgbClr val="C00000"/>
                </a:solidFill>
              </a:rPr>
              <a:t>Proxy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TCP (TCP Proxy)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TCP with optional SSL offload  (SSL Proxy)</a:t>
            </a:r>
          </a:p>
          <a:p>
            <a:pPr lvl="1"/>
            <a:r>
              <a:rPr lang="en-US" dirty="0"/>
              <a:t>Network Load Balancers - </a:t>
            </a:r>
            <a:r>
              <a:rPr lang="en-US" dirty="0">
                <a:solidFill>
                  <a:srgbClr val="C00000"/>
                </a:solidFill>
              </a:rPr>
              <a:t>Pass-through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TCP, UDP, ICMP, ICMPv6, SCTP, ESP, AH, and GRE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284CB869-7495-4470-F0E6-E5A4937B2D86}"/>
              </a:ext>
            </a:extLst>
          </p:cNvPr>
          <p:cNvSpPr/>
          <p:nvPr/>
        </p:nvSpPr>
        <p:spPr>
          <a:xfrm>
            <a:off x="10043584" y="1522290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" name="Google Shape;573;p32">
            <a:extLst>
              <a:ext uri="{FF2B5EF4-FFF2-40B4-BE49-F238E27FC236}">
                <a16:creationId xmlns:a16="http://schemas.microsoft.com/office/drawing/2014/main" id="{BECEC39C-E375-D100-DB48-C5F6CB5E632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3582" y="1522290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422" y="-57836"/>
            <a:ext cx="599341" cy="599341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231B403-E9D7-88D6-2956-641C67689CA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1194233" y="2231253"/>
            <a:ext cx="20698" cy="8942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CC1A671-A609-CE1E-BD91-8FC2985BED06}"/>
              </a:ext>
            </a:extLst>
          </p:cNvPr>
          <p:cNvCxnSpPr>
            <a:cxnSpLocks/>
            <a:stCxn id="54" idx="2"/>
            <a:endCxn id="15" idx="0"/>
          </p:cNvCxnSpPr>
          <p:nvPr/>
        </p:nvCxnSpPr>
        <p:spPr>
          <a:xfrm>
            <a:off x="11182093" y="541505"/>
            <a:ext cx="12140" cy="9807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>
            <a:off x="11361110" y="7665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03608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5" grpId="0" animBg="1"/>
      <p:bldP spid="7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DEEEB-17D3-6C5F-84B7-DDD22ED1C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10B26-D45C-2E01-2A66-DD8D840198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A2578-6B97-83AC-ACF4-D3C37622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Load Balancing - Types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84E7C-8A7D-84DB-10A6-CA3166E90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3" y="968879"/>
            <a:ext cx="14340836" cy="4217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F28AA-B8D2-3105-E479-17DECA317708}"/>
              </a:ext>
            </a:extLst>
          </p:cNvPr>
          <p:cNvSpPr txBox="1"/>
          <p:nvPr/>
        </p:nvSpPr>
        <p:spPr>
          <a:xfrm>
            <a:off x="246579" y="3976300"/>
            <a:ext cx="5588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/static/load-balancing/images/</a:t>
            </a:r>
            <a:r>
              <a:rPr lang="en-US" sz="1200" dirty="0" err="1">
                <a:solidFill>
                  <a:srgbClr val="0070C0"/>
                </a:solidFill>
              </a:rPr>
              <a:t>lb</a:t>
            </a:r>
            <a:r>
              <a:rPr lang="en-US" sz="1200" dirty="0">
                <a:solidFill>
                  <a:srgbClr val="0070C0"/>
                </a:solidFill>
              </a:rPr>
              <a:t>-product-</a:t>
            </a:r>
            <a:r>
              <a:rPr lang="en-US" sz="1200" dirty="0" err="1">
                <a:solidFill>
                  <a:srgbClr val="0070C0"/>
                </a:solidFill>
              </a:rPr>
              <a:t>tree.svg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4899-643A-5606-88C0-3B5C22BFB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5301464"/>
            <a:ext cx="13931758" cy="22911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create approximately </a:t>
            </a:r>
            <a:r>
              <a:rPr lang="en-US" dirty="0">
                <a:solidFill>
                  <a:srgbClr val="0070C0"/>
                </a:solidFill>
              </a:rPr>
              <a:t>10 types </a:t>
            </a:r>
            <a:r>
              <a:rPr lang="en-US" dirty="0"/>
              <a:t>of Load Balancers</a:t>
            </a:r>
          </a:p>
          <a:p>
            <a:r>
              <a:rPr lang="en-US" dirty="0"/>
              <a:t>On a very high-level, these are </a:t>
            </a:r>
            <a:r>
              <a:rPr lang="en-US" dirty="0">
                <a:solidFill>
                  <a:srgbClr val="0070C0"/>
                </a:solidFill>
              </a:rPr>
              <a:t>categorized</a:t>
            </a:r>
            <a:r>
              <a:rPr lang="en-US" dirty="0"/>
              <a:t> as</a:t>
            </a:r>
          </a:p>
          <a:p>
            <a:pPr lvl="1"/>
            <a:r>
              <a:rPr lang="en-US" dirty="0"/>
              <a:t>Application Load Balancers</a:t>
            </a:r>
          </a:p>
          <a:p>
            <a:pPr lvl="1"/>
            <a:r>
              <a:rPr lang="en-US" dirty="0"/>
              <a:t>Network Load Balancers - </a:t>
            </a:r>
            <a:r>
              <a:rPr lang="en-US" dirty="0">
                <a:solidFill>
                  <a:srgbClr val="C00000"/>
                </a:solidFill>
              </a:rPr>
              <a:t>Proxy</a:t>
            </a:r>
          </a:p>
          <a:p>
            <a:pPr lvl="1"/>
            <a:r>
              <a:rPr lang="en-US" dirty="0"/>
              <a:t>Network Load Balancers - </a:t>
            </a:r>
            <a:r>
              <a:rPr lang="en-US" dirty="0">
                <a:solidFill>
                  <a:srgbClr val="C00000"/>
                </a:solidFill>
              </a:rPr>
              <a:t>Pass-through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4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Load Balancing - Terminology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7607343" cy="6719298"/>
          </a:xfrm>
        </p:spPr>
        <p:txBody>
          <a:bodyPr>
            <a:normAutofit/>
          </a:bodyPr>
          <a:lstStyle/>
          <a:p>
            <a:r>
              <a:rPr lang="en-US" b="1" dirty="0"/>
              <a:t>Backend</a:t>
            </a:r>
          </a:p>
          <a:p>
            <a:pPr lvl="1"/>
            <a:r>
              <a:rPr lang="en-US" dirty="0"/>
              <a:t>Google Cloud services that </a:t>
            </a:r>
            <a:r>
              <a:rPr lang="en-US" dirty="0">
                <a:solidFill>
                  <a:srgbClr val="0070C0"/>
                </a:solidFill>
              </a:rPr>
              <a:t>receive traffic </a:t>
            </a:r>
            <a:r>
              <a:rPr lang="en-US" dirty="0"/>
              <a:t>from Load Balancer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Instance Groups</a:t>
            </a:r>
          </a:p>
          <a:p>
            <a:pPr lvl="2"/>
            <a:r>
              <a:rPr lang="en-US" dirty="0"/>
              <a:t>Cloud Storage</a:t>
            </a:r>
          </a:p>
          <a:p>
            <a:pPr lvl="2"/>
            <a:r>
              <a:rPr lang="en-US" dirty="0"/>
              <a:t>App Engine</a:t>
            </a:r>
          </a:p>
          <a:p>
            <a:pPr lvl="2"/>
            <a:r>
              <a:rPr lang="en-US" dirty="0"/>
              <a:t>Cloud Run</a:t>
            </a:r>
          </a:p>
          <a:p>
            <a:pPr lvl="2"/>
            <a:r>
              <a:rPr lang="en-US" dirty="0"/>
              <a:t>GKE</a:t>
            </a:r>
          </a:p>
          <a:p>
            <a:pPr lvl="2"/>
            <a:r>
              <a:rPr lang="en-US" dirty="0"/>
              <a:t>Cloud Functions</a:t>
            </a:r>
          </a:p>
          <a:p>
            <a:pPr lvl="2"/>
            <a:r>
              <a:rPr lang="en-US" dirty="0"/>
              <a:t>Backends external to Google Cloud</a:t>
            </a:r>
          </a:p>
          <a:p>
            <a:r>
              <a:rPr lang="en-US" b="1" dirty="0"/>
              <a:t>Frontend</a:t>
            </a:r>
          </a:p>
          <a:p>
            <a:pPr lvl="1"/>
            <a:r>
              <a:rPr lang="en-US" dirty="0"/>
              <a:t>Define </a:t>
            </a:r>
            <a:r>
              <a:rPr lang="en-US" dirty="0">
                <a:solidFill>
                  <a:srgbClr val="0070C0"/>
                </a:solidFill>
              </a:rPr>
              <a:t>Load Balancer IP address, port, protocol (HTTP, HTTPS, TCP, UDP, SSL </a:t>
            </a:r>
            <a:r>
              <a:rPr lang="en-US" dirty="0" err="1">
                <a:solidFill>
                  <a:srgbClr val="0070C0"/>
                </a:solidFill>
              </a:rPr>
              <a:t>etc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1"/>
            <a:r>
              <a:rPr lang="en-US" dirty="0"/>
              <a:t>We will use this IP address to </a:t>
            </a:r>
            <a:r>
              <a:rPr lang="en-US" dirty="0">
                <a:solidFill>
                  <a:srgbClr val="0070C0"/>
                </a:solidFill>
              </a:rPr>
              <a:t>access</a:t>
            </a:r>
            <a:r>
              <a:rPr lang="en-US" dirty="0"/>
              <a:t> the load balancer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BAA72-D944-A12B-8E37-A2874526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23" y="1841176"/>
            <a:ext cx="6719299" cy="4987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8417096" y="7454102"/>
            <a:ext cx="6213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/static/load-balancing/images/application-load-</a:t>
            </a:r>
            <a:r>
              <a:rPr lang="en-US" sz="1200" dirty="0" err="1">
                <a:solidFill>
                  <a:srgbClr val="0070C0"/>
                </a:solidFill>
              </a:rPr>
              <a:t>balancer.svg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50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37CE85-E824-BC63-7EBE-BA5AD9A5B6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6" y="28826"/>
            <a:ext cx="10567068" cy="517904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GCP External Regional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7656" y="541505"/>
            <a:ext cx="14472744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56" y="43815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351801" y="888448"/>
            <a:ext cx="14011470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338913" y="897826"/>
            <a:ext cx="24029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515007" y="1181824"/>
            <a:ext cx="13694153" cy="6255274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1077276" y="1230369"/>
            <a:ext cx="1144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929" y="127525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693684" y="2078085"/>
            <a:ext cx="13190482" cy="5141624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696831" y="2078084"/>
            <a:ext cx="16871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844128"/>
            <a:ext cx="4971142" cy="4197597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06143" y="2853199"/>
            <a:ext cx="22559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9080888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9136688" y="3245032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2526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9449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412526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sp>
        <p:nvSpPr>
          <p:cNvPr id="74" name="Google Shape;699;p35">
            <a:extLst>
              <a:ext uri="{FF2B5EF4-FFF2-40B4-BE49-F238E27FC236}">
                <a16:creationId xmlns:a16="http://schemas.microsoft.com/office/drawing/2014/main" id="{BEB4EE26-E8A3-FCF0-B607-4E6191133875}"/>
              </a:ext>
            </a:extLst>
          </p:cNvPr>
          <p:cNvSpPr/>
          <p:nvPr/>
        </p:nvSpPr>
        <p:spPr>
          <a:xfrm>
            <a:off x="9070709" y="4908888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4428DD-2871-80F4-788E-49864CA11B78}"/>
              </a:ext>
            </a:extLst>
          </p:cNvPr>
          <p:cNvSpPr txBox="1"/>
          <p:nvPr/>
        </p:nvSpPr>
        <p:spPr>
          <a:xfrm>
            <a:off x="9143341" y="4941140"/>
            <a:ext cx="1109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us-central1-f</a:t>
            </a:r>
          </a:p>
        </p:txBody>
      </p:sp>
      <p:sp>
        <p:nvSpPr>
          <p:cNvPr id="78" name="Google Shape;540;p32">
            <a:extLst>
              <a:ext uri="{FF2B5EF4-FFF2-40B4-BE49-F238E27FC236}">
                <a16:creationId xmlns:a16="http://schemas.microsoft.com/office/drawing/2014/main" id="{D4C82A8B-1A63-0409-C0A5-4E6AA9558855}"/>
              </a:ext>
            </a:extLst>
          </p:cNvPr>
          <p:cNvSpPr/>
          <p:nvPr/>
        </p:nvSpPr>
        <p:spPr>
          <a:xfrm>
            <a:off x="9389752" y="5518496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198;p23">
            <a:extLst>
              <a:ext uri="{FF2B5EF4-FFF2-40B4-BE49-F238E27FC236}">
                <a16:creationId xmlns:a16="http://schemas.microsoft.com/office/drawing/2014/main" id="{585284D1-854F-4A01-9319-F5E390C616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0959" y="5605064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8699719A-1935-986B-754A-B8340F4F402A}"/>
              </a:ext>
            </a:extLst>
          </p:cNvPr>
          <p:cNvSpPr txBox="1"/>
          <p:nvPr/>
        </p:nvSpPr>
        <p:spPr>
          <a:xfrm>
            <a:off x="9394036" y="606126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VM4</a:t>
            </a:r>
          </a:p>
        </p:txBody>
      </p:sp>
      <p:sp>
        <p:nvSpPr>
          <p:cNvPr id="5" name="Google Shape;512;p32">
            <a:extLst>
              <a:ext uri="{FF2B5EF4-FFF2-40B4-BE49-F238E27FC236}">
                <a16:creationId xmlns:a16="http://schemas.microsoft.com/office/drawing/2014/main" id="{EEB33FD9-625A-F8B9-0406-3DEA0ABABFB8}"/>
              </a:ext>
            </a:extLst>
          </p:cNvPr>
          <p:cNvSpPr/>
          <p:nvPr/>
        </p:nvSpPr>
        <p:spPr>
          <a:xfrm>
            <a:off x="8976621" y="3130383"/>
            <a:ext cx="4476620" cy="3659275"/>
          </a:xfrm>
          <a:prstGeom prst="roundRect">
            <a:avLst>
              <a:gd name="adj" fmla="val 827"/>
            </a:avLst>
          </a:prstGeom>
          <a:noFill/>
          <a:ln w="25400">
            <a:solidFill>
              <a:srgbClr val="0070C0"/>
            </a:solidFill>
            <a:prstDash val="sys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19FC-715A-6927-F3FF-D62D95AED211}"/>
              </a:ext>
            </a:extLst>
          </p:cNvPr>
          <p:cNvSpPr txBox="1"/>
          <p:nvPr/>
        </p:nvSpPr>
        <p:spPr>
          <a:xfrm>
            <a:off x="10083077" y="6470080"/>
            <a:ext cx="227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Instance Group: MIG1</a:t>
            </a:r>
          </a:p>
        </p:txBody>
      </p:sp>
      <p:sp>
        <p:nvSpPr>
          <p:cNvPr id="18" name="Google Shape;699;p35">
            <a:extLst>
              <a:ext uri="{FF2B5EF4-FFF2-40B4-BE49-F238E27FC236}">
                <a16:creationId xmlns:a16="http://schemas.microsoft.com/office/drawing/2014/main" id="{697A5A3F-CE9A-A2BF-135D-30D8A1107A10}"/>
              </a:ext>
            </a:extLst>
          </p:cNvPr>
          <p:cNvSpPr/>
          <p:nvPr/>
        </p:nvSpPr>
        <p:spPr>
          <a:xfrm>
            <a:off x="10519067" y="3215371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C6D93-A603-441C-96A9-B39895E2216F}"/>
              </a:ext>
            </a:extLst>
          </p:cNvPr>
          <p:cNvSpPr txBox="1"/>
          <p:nvPr/>
        </p:nvSpPr>
        <p:spPr>
          <a:xfrm>
            <a:off x="10570860" y="3247623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C6E9EACD-1963-07EF-7F72-8544AF08DF1F}"/>
              </a:ext>
            </a:extLst>
          </p:cNvPr>
          <p:cNvSpPr/>
          <p:nvPr/>
        </p:nvSpPr>
        <p:spPr>
          <a:xfrm>
            <a:off x="10850705" y="380519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198;p23">
            <a:extLst>
              <a:ext uri="{FF2B5EF4-FFF2-40B4-BE49-F238E27FC236}">
                <a16:creationId xmlns:a16="http://schemas.microsoft.com/office/drawing/2014/main" id="{85F19CC2-5547-257B-1FAD-84204C8C609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7628" y="389075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E8AD3-F666-CDF3-5966-5E966B5A0011}"/>
              </a:ext>
            </a:extLst>
          </p:cNvPr>
          <p:cNvSpPr txBox="1"/>
          <p:nvPr/>
        </p:nvSpPr>
        <p:spPr>
          <a:xfrm>
            <a:off x="10850705" y="434695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VM2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3A861FD1-3A63-D5F2-980F-D7DE2F855784}"/>
              </a:ext>
            </a:extLst>
          </p:cNvPr>
          <p:cNvSpPr/>
          <p:nvPr/>
        </p:nvSpPr>
        <p:spPr>
          <a:xfrm>
            <a:off x="12018890" y="3212780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E052B5-D3F9-DB15-E56D-E73B5AC8C7E8}"/>
              </a:ext>
            </a:extLst>
          </p:cNvPr>
          <p:cNvSpPr txBox="1"/>
          <p:nvPr/>
        </p:nvSpPr>
        <p:spPr>
          <a:xfrm>
            <a:off x="12080301" y="3245032"/>
            <a:ext cx="1131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us-central1-c</a:t>
            </a:r>
          </a:p>
        </p:txBody>
      </p:sp>
      <p:sp>
        <p:nvSpPr>
          <p:cNvPr id="30" name="Google Shape;540;p32">
            <a:extLst>
              <a:ext uri="{FF2B5EF4-FFF2-40B4-BE49-F238E27FC236}">
                <a16:creationId xmlns:a16="http://schemas.microsoft.com/office/drawing/2014/main" id="{461DD2C1-6599-7DE3-09A6-0DB4D1EBEF41}"/>
              </a:ext>
            </a:extLst>
          </p:cNvPr>
          <p:cNvSpPr/>
          <p:nvPr/>
        </p:nvSpPr>
        <p:spPr>
          <a:xfrm>
            <a:off x="12350528" y="3802600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198;p23">
            <a:extLst>
              <a:ext uri="{FF2B5EF4-FFF2-40B4-BE49-F238E27FC236}">
                <a16:creationId xmlns:a16="http://schemas.microsoft.com/office/drawing/2014/main" id="{C2C15477-808B-B46A-0BBF-0859BCC9FC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7451" y="388815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1F92414-6804-731A-A2DD-5058F97A9268}"/>
              </a:ext>
            </a:extLst>
          </p:cNvPr>
          <p:cNvSpPr txBox="1"/>
          <p:nvPr/>
        </p:nvSpPr>
        <p:spPr>
          <a:xfrm>
            <a:off x="12350528" y="434436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VM3</a:t>
            </a:r>
          </a:p>
        </p:txBody>
      </p:sp>
      <p:sp>
        <p:nvSpPr>
          <p:cNvPr id="34" name="Google Shape;699;p35">
            <a:extLst>
              <a:ext uri="{FF2B5EF4-FFF2-40B4-BE49-F238E27FC236}">
                <a16:creationId xmlns:a16="http://schemas.microsoft.com/office/drawing/2014/main" id="{842EF02C-8352-5E63-3E4E-9A8C14583340}"/>
              </a:ext>
            </a:extLst>
          </p:cNvPr>
          <p:cNvSpPr/>
          <p:nvPr/>
        </p:nvSpPr>
        <p:spPr>
          <a:xfrm>
            <a:off x="10569882" y="4919421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AD61DF-C322-034D-2E1C-867E552288BF}"/>
              </a:ext>
            </a:extLst>
          </p:cNvPr>
          <p:cNvSpPr txBox="1"/>
          <p:nvPr/>
        </p:nvSpPr>
        <p:spPr>
          <a:xfrm>
            <a:off x="10625682" y="4951673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0BACC31F-E8C7-9E89-0E8B-12C898DF751F}"/>
              </a:ext>
            </a:extLst>
          </p:cNvPr>
          <p:cNvSpPr/>
          <p:nvPr/>
        </p:nvSpPr>
        <p:spPr>
          <a:xfrm>
            <a:off x="10901520" y="5509241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" name="Google Shape;198;p23">
            <a:extLst>
              <a:ext uri="{FF2B5EF4-FFF2-40B4-BE49-F238E27FC236}">
                <a16:creationId xmlns:a16="http://schemas.microsoft.com/office/drawing/2014/main" id="{7C39FB57-D201-2CBB-D95F-D1CC7D99A23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8443" y="5594800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01BDD4F-4059-3F96-2754-DE189CBE99A0}"/>
              </a:ext>
            </a:extLst>
          </p:cNvPr>
          <p:cNvSpPr txBox="1"/>
          <p:nvPr/>
        </p:nvSpPr>
        <p:spPr>
          <a:xfrm>
            <a:off x="10901520" y="605100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VM5</a:t>
            </a:r>
          </a:p>
        </p:txBody>
      </p:sp>
      <p:sp>
        <p:nvSpPr>
          <p:cNvPr id="39" name="Google Shape;699;p35">
            <a:extLst>
              <a:ext uri="{FF2B5EF4-FFF2-40B4-BE49-F238E27FC236}">
                <a16:creationId xmlns:a16="http://schemas.microsoft.com/office/drawing/2014/main" id="{828AA4BA-28CE-2459-4C88-E1FD32822699}"/>
              </a:ext>
            </a:extLst>
          </p:cNvPr>
          <p:cNvSpPr/>
          <p:nvPr/>
        </p:nvSpPr>
        <p:spPr>
          <a:xfrm>
            <a:off x="12013244" y="4913263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C6EF42-E0F3-CC3F-EE9E-0CA1636C2032}"/>
              </a:ext>
            </a:extLst>
          </p:cNvPr>
          <p:cNvSpPr txBox="1"/>
          <p:nvPr/>
        </p:nvSpPr>
        <p:spPr>
          <a:xfrm>
            <a:off x="12069044" y="4945515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1" name="Google Shape;540;p32">
            <a:extLst>
              <a:ext uri="{FF2B5EF4-FFF2-40B4-BE49-F238E27FC236}">
                <a16:creationId xmlns:a16="http://schemas.microsoft.com/office/drawing/2014/main" id="{8C65D6EA-AA90-CDA8-F7E3-EAE4BA1D1A7C}"/>
              </a:ext>
            </a:extLst>
          </p:cNvPr>
          <p:cNvSpPr/>
          <p:nvPr/>
        </p:nvSpPr>
        <p:spPr>
          <a:xfrm>
            <a:off x="12344882" y="5503083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8;p23">
            <a:extLst>
              <a:ext uri="{FF2B5EF4-FFF2-40B4-BE49-F238E27FC236}">
                <a16:creationId xmlns:a16="http://schemas.microsoft.com/office/drawing/2014/main" id="{FD29EC80-2869-8624-950E-C4B0516D4D9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1805" y="5588642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9394337-3FE7-25F5-17AB-AE573B80E9AE}"/>
              </a:ext>
            </a:extLst>
          </p:cNvPr>
          <p:cNvSpPr txBox="1"/>
          <p:nvPr/>
        </p:nvSpPr>
        <p:spPr>
          <a:xfrm>
            <a:off x="12344882" y="604484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VM6</a:t>
            </a:r>
          </a:p>
        </p:txBody>
      </p:sp>
      <p:pic>
        <p:nvPicPr>
          <p:cNvPr id="46" name="Google Shape;290;p25">
            <a:extLst>
              <a:ext uri="{FF2B5EF4-FFF2-40B4-BE49-F238E27FC236}">
                <a16:creationId xmlns:a16="http://schemas.microsoft.com/office/drawing/2014/main" id="{6DA2468F-EA4A-727E-E49E-C2F3C8A0944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7164" y="1263301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290;p25">
            <a:extLst>
              <a:ext uri="{FF2B5EF4-FFF2-40B4-BE49-F238E27FC236}">
                <a16:creationId xmlns:a16="http://schemas.microsoft.com/office/drawing/2014/main" id="{85773517-4187-15D4-ED3B-DEAB650A60D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0753" y="1273556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E8381AD-5B45-1898-808E-BABD35092CC4}"/>
              </a:ext>
            </a:extLst>
          </p:cNvPr>
          <p:cNvSpPr txBox="1"/>
          <p:nvPr/>
        </p:nvSpPr>
        <p:spPr>
          <a:xfrm>
            <a:off x="2068042" y="1729897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1A1E-9367-1E3D-0EE5-35111B6910C9}"/>
              </a:ext>
            </a:extLst>
          </p:cNvPr>
          <p:cNvSpPr txBox="1"/>
          <p:nvPr/>
        </p:nvSpPr>
        <p:spPr>
          <a:xfrm>
            <a:off x="3228922" y="1739862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D9E1FE-31F8-5AE8-123B-762403FB0C5E}"/>
              </a:ext>
            </a:extLst>
          </p:cNvPr>
          <p:cNvSpPr/>
          <p:nvPr/>
        </p:nvSpPr>
        <p:spPr>
          <a:xfrm>
            <a:off x="10724724" y="7089953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3C32325-4030-3613-4D00-3636180A624E}"/>
              </a:ext>
            </a:extLst>
          </p:cNvPr>
          <p:cNvSpPr/>
          <p:nvPr/>
        </p:nvSpPr>
        <p:spPr>
          <a:xfrm>
            <a:off x="914400" y="2877588"/>
            <a:ext cx="7698790" cy="4164137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oogle Shape;573;p32">
            <a:extLst>
              <a:ext uri="{FF2B5EF4-FFF2-40B4-BE49-F238E27FC236}">
                <a16:creationId xmlns:a16="http://schemas.microsoft.com/office/drawing/2014/main" id="{CC7E8A18-531E-E4B4-DBDE-5DFCA509FF2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916" y="2950273"/>
            <a:ext cx="588146" cy="46691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44E5E5B-B6C4-F5B8-7790-BEA8EC6868C3}"/>
              </a:ext>
            </a:extLst>
          </p:cNvPr>
          <p:cNvSpPr txBox="1"/>
          <p:nvPr/>
        </p:nvSpPr>
        <p:spPr>
          <a:xfrm>
            <a:off x="1555421" y="2928290"/>
            <a:ext cx="1353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Load Balancer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1F720D5-B20F-1E64-BE38-D4E781C264C3}"/>
              </a:ext>
            </a:extLst>
          </p:cNvPr>
          <p:cNvSpPr/>
          <p:nvPr/>
        </p:nvSpPr>
        <p:spPr>
          <a:xfrm>
            <a:off x="3904514" y="3015177"/>
            <a:ext cx="2790576" cy="8040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Forwarding Rule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(Regional)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FB48DE1-AD23-4E36-47B6-764120533BCF}"/>
              </a:ext>
            </a:extLst>
          </p:cNvPr>
          <p:cNvSpPr/>
          <p:nvPr/>
        </p:nvSpPr>
        <p:spPr>
          <a:xfrm>
            <a:off x="3904514" y="5086779"/>
            <a:ext cx="2790576" cy="8040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URL Map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(Regional)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6AC9A2C-F5DC-C7E4-224E-C6FBAF43CA77}"/>
              </a:ext>
            </a:extLst>
          </p:cNvPr>
          <p:cNvSpPr/>
          <p:nvPr/>
        </p:nvSpPr>
        <p:spPr>
          <a:xfrm>
            <a:off x="3904514" y="4050978"/>
            <a:ext cx="2790576" cy="8040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Target HTTP Proxy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(Regional)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9346A3A8-C756-9FDB-D257-A22E5DD62642}"/>
              </a:ext>
            </a:extLst>
          </p:cNvPr>
          <p:cNvSpPr/>
          <p:nvPr/>
        </p:nvSpPr>
        <p:spPr>
          <a:xfrm>
            <a:off x="3904514" y="6120844"/>
            <a:ext cx="2790576" cy="80402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Backend Service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(Regional)</a:t>
            </a:r>
          </a:p>
        </p:txBody>
      </p:sp>
      <p:sp>
        <p:nvSpPr>
          <p:cNvPr id="61" name="Google Shape;702;p35">
            <a:extLst>
              <a:ext uri="{FF2B5EF4-FFF2-40B4-BE49-F238E27FC236}">
                <a16:creationId xmlns:a16="http://schemas.microsoft.com/office/drawing/2014/main" id="{28D43AA6-FD58-97A0-C884-32F8BDBDC3E5}"/>
              </a:ext>
            </a:extLst>
          </p:cNvPr>
          <p:cNvSpPr/>
          <p:nvPr/>
        </p:nvSpPr>
        <p:spPr>
          <a:xfrm>
            <a:off x="8744858" y="2167601"/>
            <a:ext cx="4971142" cy="61007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C5A135-6DA2-5094-4C18-2E6A046B93EF}"/>
              </a:ext>
            </a:extLst>
          </p:cNvPr>
          <p:cNvSpPr txBox="1"/>
          <p:nvPr/>
        </p:nvSpPr>
        <p:spPr>
          <a:xfrm>
            <a:off x="8706143" y="2147056"/>
            <a:ext cx="30728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Subnet: us-centra1-subnet-proxyonly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844AB0-4E29-8985-051B-A7F219BE4E33}"/>
              </a:ext>
            </a:extLst>
          </p:cNvPr>
          <p:cNvSpPr txBox="1"/>
          <p:nvPr/>
        </p:nvSpPr>
        <p:spPr>
          <a:xfrm>
            <a:off x="9637991" y="2388954"/>
            <a:ext cx="344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Proxy-Only Subnet (Regional)</a:t>
            </a:r>
          </a:p>
        </p:txBody>
      </p:sp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A4E7F984-8016-3192-4F1B-675472A675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2817" y="-37237"/>
            <a:ext cx="599341" cy="59934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CD55F4D-FDE5-092E-EA23-4D87286EDFCE}"/>
              </a:ext>
            </a:extLst>
          </p:cNvPr>
          <p:cNvSpPr txBox="1"/>
          <p:nvPr/>
        </p:nvSpPr>
        <p:spPr>
          <a:xfrm>
            <a:off x="11296088" y="10992"/>
            <a:ext cx="8336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Users</a:t>
            </a: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27A756C1-BE59-A453-8CB9-E92798F3E7C5}"/>
              </a:ext>
            </a:extLst>
          </p:cNvPr>
          <p:cNvCxnSpPr>
            <a:stCxn id="64" idx="2"/>
            <a:endCxn id="56" idx="0"/>
          </p:cNvCxnSpPr>
          <p:nvPr/>
        </p:nvCxnSpPr>
        <p:spPr>
          <a:xfrm rot="5400000">
            <a:off x="7014609" y="-1152703"/>
            <a:ext cx="2453073" cy="588268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483800-3594-569F-B0F9-9DC9BFB0BE94}"/>
              </a:ext>
            </a:extLst>
          </p:cNvPr>
          <p:cNvCxnSpPr>
            <a:stCxn id="56" idx="2"/>
            <a:endCxn id="58" idx="0"/>
          </p:cNvCxnSpPr>
          <p:nvPr/>
        </p:nvCxnSpPr>
        <p:spPr>
          <a:xfrm>
            <a:off x="5299802" y="3819205"/>
            <a:ext cx="0" cy="2317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E5AC12-1C97-5C1E-E7F6-29BBF5CE48D5}"/>
              </a:ext>
            </a:extLst>
          </p:cNvPr>
          <p:cNvCxnSpPr>
            <a:stCxn id="58" idx="2"/>
            <a:endCxn id="57" idx="0"/>
          </p:cNvCxnSpPr>
          <p:nvPr/>
        </p:nvCxnSpPr>
        <p:spPr>
          <a:xfrm>
            <a:off x="5299802" y="4855006"/>
            <a:ext cx="0" cy="2317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28D6A02-1542-FBAE-DA95-F8197928AD51}"/>
              </a:ext>
            </a:extLst>
          </p:cNvPr>
          <p:cNvCxnSpPr>
            <a:stCxn id="57" idx="2"/>
            <a:endCxn id="59" idx="0"/>
          </p:cNvCxnSpPr>
          <p:nvPr/>
        </p:nvCxnSpPr>
        <p:spPr>
          <a:xfrm>
            <a:off x="5299802" y="5890807"/>
            <a:ext cx="0" cy="23003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176E6355-FAB9-080C-17E6-4F89543B3A4F}"/>
              </a:ext>
            </a:extLst>
          </p:cNvPr>
          <p:cNvCxnSpPr>
            <a:cxnSpLocks/>
            <a:stCxn id="59" idx="3"/>
            <a:endCxn id="5" idx="1"/>
          </p:cNvCxnSpPr>
          <p:nvPr/>
        </p:nvCxnSpPr>
        <p:spPr>
          <a:xfrm flipV="1">
            <a:off x="6695090" y="4960021"/>
            <a:ext cx="2281531" cy="156283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27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55" grpId="0"/>
      <p:bldP spid="56" grpId="0" animBg="1"/>
      <p:bldP spid="57" grpId="0" animBg="1"/>
      <p:bldP spid="58" grpId="0" animBg="1"/>
      <p:bldP spid="59" grpId="0" animBg="1"/>
      <p:bldP spid="61" grpId="0" animBg="1"/>
      <p:bldP spid="62" grpId="0"/>
      <p:bldP spid="63" grpId="0"/>
      <p:bldP spid="6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Load Balancing - Terminology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7607343" cy="6719298"/>
          </a:xfrm>
        </p:spPr>
        <p:txBody>
          <a:bodyPr>
            <a:normAutofit/>
          </a:bodyPr>
          <a:lstStyle/>
          <a:p>
            <a:r>
              <a:rPr lang="en-US" b="1" dirty="0"/>
              <a:t>Proxy-Only Subnet</a:t>
            </a:r>
          </a:p>
          <a:p>
            <a:pPr lvl="1"/>
            <a:r>
              <a:rPr lang="en-US" dirty="0"/>
              <a:t>Uses </a:t>
            </a:r>
            <a:r>
              <a:rPr lang="en-US" dirty="0">
                <a:solidFill>
                  <a:srgbClr val="0070C0"/>
                </a:solidFill>
              </a:rPr>
              <a:t>Envoy proxies </a:t>
            </a:r>
            <a:r>
              <a:rPr lang="en-US" dirty="0"/>
              <a:t>which </a:t>
            </a:r>
            <a:r>
              <a:rPr lang="en-US" dirty="0">
                <a:solidFill>
                  <a:srgbClr val="0070C0"/>
                </a:solidFill>
              </a:rPr>
              <a:t>manage traffic routing and security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dedicated IP Address pool</a:t>
            </a:r>
          </a:p>
          <a:p>
            <a:pPr lvl="1"/>
            <a:r>
              <a:rPr lang="en-US" b="1" dirty="0"/>
              <a:t>Routing: </a:t>
            </a:r>
            <a:r>
              <a:rPr lang="en-US" dirty="0"/>
              <a:t>These proxies </a:t>
            </a:r>
            <a:r>
              <a:rPr lang="en-US" dirty="0">
                <a:solidFill>
                  <a:srgbClr val="0070C0"/>
                </a:solidFill>
              </a:rPr>
              <a:t>terminate connections from clients</a:t>
            </a:r>
            <a:r>
              <a:rPr lang="en-US" dirty="0"/>
              <a:t> and handle traffic routing based on factors like </a:t>
            </a:r>
            <a:r>
              <a:rPr lang="en-US" dirty="0">
                <a:solidFill>
                  <a:srgbClr val="0070C0"/>
                </a:solidFill>
              </a:rPr>
              <a:t>URL Maps </a:t>
            </a:r>
          </a:p>
          <a:p>
            <a:pPr lvl="2"/>
            <a:r>
              <a:rPr lang="en-US" dirty="0"/>
              <a:t>HTTP Path routing</a:t>
            </a:r>
          </a:p>
          <a:p>
            <a:pPr lvl="2"/>
            <a:r>
              <a:rPr lang="en-US" dirty="0"/>
              <a:t>Host header routing </a:t>
            </a:r>
          </a:p>
          <a:p>
            <a:pPr lvl="2"/>
            <a:r>
              <a:rPr lang="en-US" dirty="0"/>
              <a:t>Custom Header routing and many more</a:t>
            </a:r>
          </a:p>
          <a:p>
            <a:pPr lvl="1"/>
            <a:r>
              <a:rPr lang="en-US" b="1" dirty="0"/>
              <a:t>SSL: </a:t>
            </a:r>
            <a:r>
              <a:rPr lang="en-US" dirty="0"/>
              <a:t>Proxy layer can perform </a:t>
            </a:r>
            <a:r>
              <a:rPr lang="en-US" dirty="0">
                <a:solidFill>
                  <a:srgbClr val="0070C0"/>
                </a:solidFill>
              </a:rPr>
              <a:t>advanced security functions</a:t>
            </a:r>
            <a:r>
              <a:rPr lang="en-US" dirty="0"/>
              <a:t> like</a:t>
            </a:r>
          </a:p>
          <a:p>
            <a:pPr lvl="2"/>
            <a:r>
              <a:rPr lang="en-US" dirty="0"/>
              <a:t>SSL Termination</a:t>
            </a:r>
          </a:p>
          <a:p>
            <a:pPr lvl="1"/>
            <a:r>
              <a:rPr lang="en-US" b="1" dirty="0"/>
              <a:t>Scalability: </a:t>
            </a:r>
            <a:r>
              <a:rPr lang="en-US" dirty="0"/>
              <a:t>Can be </a:t>
            </a:r>
            <a:r>
              <a:rPr lang="en-US" dirty="0">
                <a:solidFill>
                  <a:srgbClr val="0070C0"/>
                </a:solidFill>
              </a:rPr>
              <a:t>automatically scaled </a:t>
            </a:r>
            <a:r>
              <a:rPr lang="en-US" dirty="0"/>
              <a:t>by GCP to meet traffic demands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3715D-9BAE-B984-ECF3-320677EA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502" y="3528322"/>
            <a:ext cx="5651953" cy="3839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8FCEA-019A-9E50-1639-BA0704347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627" y="2170234"/>
            <a:ext cx="5659828" cy="8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4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Load Balancing - Terminology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10494992" cy="6719298"/>
          </a:xfrm>
        </p:spPr>
        <p:txBody>
          <a:bodyPr>
            <a:normAutofit/>
          </a:bodyPr>
          <a:lstStyle/>
          <a:p>
            <a:pPr rtl="0"/>
            <a:r>
              <a:rPr lang="en-IN" b="1" dirty="0">
                <a:effectLst/>
              </a:rPr>
              <a:t>Forwarding Rule: </a:t>
            </a:r>
          </a:p>
          <a:p>
            <a:pPr lvl="1"/>
            <a:r>
              <a:rPr lang="en-IN" dirty="0">
                <a:effectLst/>
              </a:rPr>
              <a:t>Routes incoming traffic based on pre-defined criteria </a:t>
            </a:r>
            <a:r>
              <a:rPr lang="en-IN" dirty="0">
                <a:solidFill>
                  <a:srgbClr val="0070C0"/>
                </a:solidFill>
                <a:effectLst/>
              </a:rPr>
              <a:t>like IP address, port, and protocol</a:t>
            </a:r>
            <a:r>
              <a:rPr lang="en-IN" dirty="0">
                <a:effectLst/>
              </a:rPr>
              <a:t>. </a:t>
            </a:r>
          </a:p>
          <a:p>
            <a:pPr lvl="1"/>
            <a:r>
              <a:rPr lang="en-IN" dirty="0">
                <a:effectLst/>
              </a:rPr>
              <a:t>It directs traffic to a </a:t>
            </a:r>
            <a:r>
              <a:rPr lang="en-IN" dirty="0">
                <a:solidFill>
                  <a:srgbClr val="0070C0"/>
                </a:solidFill>
                <a:effectLst/>
              </a:rPr>
              <a:t>specific load balancing configuration</a:t>
            </a:r>
            <a:r>
              <a:rPr lang="en-IN" dirty="0">
                <a:effectLst/>
              </a:rPr>
              <a:t>.</a:t>
            </a:r>
          </a:p>
          <a:p>
            <a:pPr lvl="1"/>
            <a:r>
              <a:rPr lang="en-IN" b="1" dirty="0">
                <a:effectLst/>
              </a:rPr>
              <a:t>Benefits:</a:t>
            </a:r>
            <a:r>
              <a:rPr lang="en-IN" dirty="0">
                <a:effectLst/>
              </a:rPr>
              <a:t> </a:t>
            </a:r>
          </a:p>
          <a:p>
            <a:pPr lvl="2"/>
            <a:r>
              <a:rPr lang="en-IN" dirty="0">
                <a:effectLst/>
              </a:rPr>
              <a:t>Provides a </a:t>
            </a:r>
            <a:r>
              <a:rPr lang="en-IN" dirty="0">
                <a:solidFill>
                  <a:srgbClr val="0070C0"/>
                </a:solidFill>
                <a:effectLst/>
              </a:rPr>
              <a:t>single, easy-to-manage IP address</a:t>
            </a:r>
            <a:r>
              <a:rPr lang="en-IN" dirty="0">
                <a:effectLst/>
              </a:rPr>
              <a:t> for your application in </a:t>
            </a:r>
            <a:r>
              <a:rPr lang="en-IN" dirty="0">
                <a:solidFill>
                  <a:srgbClr val="0070C0"/>
                </a:solidFill>
                <a:effectLst/>
              </a:rPr>
              <a:t>DNS records</a:t>
            </a:r>
            <a:r>
              <a:rPr lang="en-IN" dirty="0">
                <a:effectLst/>
              </a:rPr>
              <a:t>. </a:t>
            </a:r>
          </a:p>
          <a:p>
            <a:pPr rtl="0"/>
            <a:r>
              <a:rPr lang="en-IN" b="1" dirty="0">
                <a:effectLst/>
              </a:rPr>
              <a:t>Target HTTP(S) Proxy: </a:t>
            </a:r>
          </a:p>
          <a:p>
            <a:pPr lvl="1"/>
            <a:r>
              <a:rPr lang="en-IN" dirty="0">
                <a:effectLst/>
              </a:rPr>
              <a:t>Terminates </a:t>
            </a:r>
            <a:r>
              <a:rPr lang="en-IN" dirty="0">
                <a:solidFill>
                  <a:srgbClr val="0070C0"/>
                </a:solidFill>
                <a:effectLst/>
              </a:rPr>
              <a:t>client connections and acts as an intermediary</a:t>
            </a:r>
            <a:r>
              <a:rPr lang="en-IN" dirty="0">
                <a:effectLst/>
              </a:rPr>
              <a:t> between </a:t>
            </a:r>
            <a:r>
              <a:rPr lang="en-IN" dirty="0">
                <a:solidFill>
                  <a:srgbClr val="0070C0"/>
                </a:solidFill>
                <a:effectLst/>
              </a:rPr>
              <a:t>clients and backend services. </a:t>
            </a:r>
          </a:p>
          <a:p>
            <a:pPr lvl="1"/>
            <a:r>
              <a:rPr lang="en-IN" dirty="0">
                <a:effectLst/>
              </a:rPr>
              <a:t>It </a:t>
            </a:r>
            <a:r>
              <a:rPr lang="en-IN" dirty="0">
                <a:solidFill>
                  <a:srgbClr val="0070C0"/>
                </a:solidFill>
                <a:effectLst/>
              </a:rPr>
              <a:t>routes traffic </a:t>
            </a:r>
            <a:r>
              <a:rPr lang="en-IN" dirty="0">
                <a:effectLst/>
              </a:rPr>
              <a:t>based on </a:t>
            </a:r>
            <a:r>
              <a:rPr lang="en-IN" dirty="0">
                <a:solidFill>
                  <a:srgbClr val="7030A0"/>
                </a:solidFill>
                <a:effectLst/>
              </a:rPr>
              <a:t>forwarding rule </a:t>
            </a:r>
            <a:r>
              <a:rPr lang="en-IN" dirty="0">
                <a:effectLst/>
              </a:rPr>
              <a:t>configuration and </a:t>
            </a:r>
            <a:r>
              <a:rPr lang="en-IN" dirty="0">
                <a:solidFill>
                  <a:srgbClr val="7030A0"/>
                </a:solidFill>
                <a:effectLst/>
              </a:rPr>
              <a:t>URL map</a:t>
            </a:r>
            <a:r>
              <a:rPr lang="en-IN" dirty="0">
                <a:effectLst/>
              </a:rPr>
              <a:t> rules.</a:t>
            </a:r>
          </a:p>
          <a:p>
            <a:pPr lvl="1"/>
            <a:r>
              <a:rPr lang="en-IN" b="1" dirty="0">
                <a:effectLst/>
              </a:rPr>
              <a:t>Benefits:</a:t>
            </a:r>
            <a:r>
              <a:rPr lang="en-IN" dirty="0">
                <a:effectLst/>
              </a:rPr>
              <a:t> </a:t>
            </a:r>
          </a:p>
          <a:p>
            <a:pPr lvl="2"/>
            <a:r>
              <a:rPr lang="en-IN" dirty="0">
                <a:effectLst/>
              </a:rPr>
              <a:t>Can perform security functions like </a:t>
            </a:r>
            <a:r>
              <a:rPr lang="en-IN" dirty="0">
                <a:solidFill>
                  <a:srgbClr val="0070C0"/>
                </a:solidFill>
                <a:effectLst/>
              </a:rPr>
              <a:t>SSL termination </a:t>
            </a:r>
            <a:r>
              <a:rPr lang="en-IN" dirty="0">
                <a:effectLst/>
              </a:rPr>
              <a:t>(especially with Envoy proxies in regional external ALBs).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2ED50-2624-012A-5317-22137A90C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45" y="3528322"/>
            <a:ext cx="3625110" cy="2462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BFF9A-661C-FEB3-A670-15383BD06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293" y="2170235"/>
            <a:ext cx="3630162" cy="5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2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29347-49A6-1D33-FE75-06AF0949D0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Load Balancing - Terminology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0505504" cy="6719298"/>
          </a:xfrm>
        </p:spPr>
        <p:txBody>
          <a:bodyPr>
            <a:normAutofit fontScale="92500" lnSpcReduction="20000"/>
          </a:bodyPr>
          <a:lstStyle/>
          <a:p>
            <a:pPr rtl="0"/>
            <a:r>
              <a:rPr lang="en-IN" b="1" dirty="0">
                <a:effectLst/>
              </a:rPr>
              <a:t>URL Map: </a:t>
            </a:r>
          </a:p>
          <a:p>
            <a:pPr lvl="1"/>
            <a:r>
              <a:rPr lang="en-IN" dirty="0">
                <a:effectLst/>
              </a:rPr>
              <a:t>Based on </a:t>
            </a:r>
            <a:r>
              <a:rPr lang="en-IN" dirty="0">
                <a:solidFill>
                  <a:srgbClr val="0070C0"/>
                </a:solidFill>
                <a:effectLst/>
              </a:rPr>
              <a:t>pre-defined rules (</a:t>
            </a:r>
            <a:r>
              <a:rPr lang="en-IN" dirty="0" err="1">
                <a:solidFill>
                  <a:srgbClr val="0070C0"/>
                </a:solidFill>
                <a:effectLst/>
              </a:rPr>
              <a:t>url</a:t>
            </a:r>
            <a:r>
              <a:rPr lang="en-IN" dirty="0">
                <a:solidFill>
                  <a:srgbClr val="0070C0"/>
                </a:solidFill>
                <a:effectLst/>
              </a:rPr>
              <a:t> path, host </a:t>
            </a:r>
            <a:r>
              <a:rPr lang="en-IN" dirty="0">
                <a:solidFill>
                  <a:srgbClr val="0070C0"/>
                </a:solidFill>
              </a:rPr>
              <a:t>h</a:t>
            </a:r>
            <a:r>
              <a:rPr lang="en-IN" dirty="0">
                <a:solidFill>
                  <a:srgbClr val="0070C0"/>
                </a:solidFill>
                <a:effectLst/>
              </a:rPr>
              <a:t>eader, custom header)</a:t>
            </a:r>
            <a:r>
              <a:rPr lang="en-IN" dirty="0">
                <a:effectLst/>
              </a:rPr>
              <a:t> it determines the most </a:t>
            </a:r>
            <a:r>
              <a:rPr lang="en-IN" dirty="0">
                <a:solidFill>
                  <a:srgbClr val="0070C0"/>
                </a:solidFill>
                <a:effectLst/>
              </a:rPr>
              <a:t>suitable backend service </a:t>
            </a:r>
            <a:r>
              <a:rPr lang="en-IN" dirty="0">
                <a:effectLst/>
              </a:rPr>
              <a:t>to handle the request.</a:t>
            </a:r>
          </a:p>
          <a:p>
            <a:pPr lvl="1"/>
            <a:r>
              <a:rPr lang="en-IN" b="1" dirty="0">
                <a:effectLst/>
              </a:rPr>
              <a:t>Benefits:</a:t>
            </a:r>
            <a:r>
              <a:rPr lang="en-IN" dirty="0">
                <a:effectLst/>
              </a:rPr>
              <a:t> </a:t>
            </a:r>
          </a:p>
          <a:p>
            <a:pPr lvl="2"/>
            <a:r>
              <a:rPr lang="en-IN" dirty="0">
                <a:effectLst/>
              </a:rPr>
              <a:t>Enables </a:t>
            </a:r>
            <a:r>
              <a:rPr lang="en-IN" dirty="0">
                <a:solidFill>
                  <a:srgbClr val="0070C0"/>
                </a:solidFill>
                <a:effectLst/>
              </a:rPr>
              <a:t>intelligent traffic routing </a:t>
            </a:r>
            <a:r>
              <a:rPr lang="en-IN" dirty="0">
                <a:effectLst/>
              </a:rPr>
              <a:t>based on specific </a:t>
            </a:r>
            <a:r>
              <a:rPr lang="en-IN" dirty="0">
                <a:solidFill>
                  <a:srgbClr val="0070C0"/>
                </a:solidFill>
                <a:effectLst/>
              </a:rPr>
              <a:t>URL patterns. </a:t>
            </a:r>
          </a:p>
          <a:p>
            <a:pPr lvl="3"/>
            <a:r>
              <a:rPr lang="en-IN" dirty="0">
                <a:effectLst/>
              </a:rPr>
              <a:t>Path based Routing</a:t>
            </a:r>
          </a:p>
          <a:p>
            <a:pPr lvl="3"/>
            <a:r>
              <a:rPr lang="en-IN" dirty="0">
                <a:effectLst/>
              </a:rPr>
              <a:t>Domain based Routing</a:t>
            </a:r>
          </a:p>
          <a:p>
            <a:pPr lvl="3"/>
            <a:r>
              <a:rPr lang="en-IN" dirty="0"/>
              <a:t>Custom Header Routing</a:t>
            </a:r>
            <a:endParaRPr lang="en-IN" dirty="0">
              <a:effectLst/>
            </a:endParaRPr>
          </a:p>
          <a:p>
            <a:pPr rtl="0"/>
            <a:r>
              <a:rPr lang="en-IN" b="1" dirty="0">
                <a:effectLst/>
              </a:rPr>
              <a:t>Backend Service: </a:t>
            </a:r>
          </a:p>
          <a:p>
            <a:pPr lvl="1"/>
            <a:r>
              <a:rPr lang="en-IN" dirty="0">
                <a:effectLst/>
              </a:rPr>
              <a:t>Represents a </a:t>
            </a:r>
            <a:r>
              <a:rPr lang="en-IN" dirty="0">
                <a:solidFill>
                  <a:srgbClr val="0070C0"/>
                </a:solidFill>
                <a:effectLst/>
              </a:rPr>
              <a:t>group of backend instances (VMs, containers) </a:t>
            </a:r>
            <a:r>
              <a:rPr lang="en-IN" dirty="0">
                <a:effectLst/>
              </a:rPr>
              <a:t>that </a:t>
            </a:r>
            <a:r>
              <a:rPr lang="en-IN" dirty="0">
                <a:solidFill>
                  <a:srgbClr val="0070C0"/>
                </a:solidFill>
                <a:effectLst/>
              </a:rPr>
              <a:t>handle incoming requests </a:t>
            </a:r>
            <a:r>
              <a:rPr lang="en-IN" dirty="0">
                <a:effectLst/>
              </a:rPr>
              <a:t>routed by the load balancer. </a:t>
            </a:r>
          </a:p>
          <a:p>
            <a:pPr lvl="1"/>
            <a:r>
              <a:rPr lang="en-IN" dirty="0">
                <a:effectLst/>
              </a:rPr>
              <a:t>It distributes traffic across </a:t>
            </a:r>
            <a:r>
              <a:rPr lang="en-IN" dirty="0">
                <a:solidFill>
                  <a:srgbClr val="0070C0"/>
                </a:solidFill>
                <a:effectLst/>
              </a:rPr>
              <a:t>healthy instances </a:t>
            </a:r>
            <a:r>
              <a:rPr lang="en-IN" dirty="0">
                <a:effectLst/>
              </a:rPr>
              <a:t>based on the chosen load balancing algorithm.</a:t>
            </a:r>
          </a:p>
          <a:p>
            <a:pPr lvl="1"/>
            <a:r>
              <a:rPr lang="en-IN" b="1" dirty="0">
                <a:effectLst/>
              </a:rPr>
              <a:t>Benefits:</a:t>
            </a:r>
            <a:r>
              <a:rPr lang="en-IN" dirty="0">
                <a:effectLst/>
              </a:rPr>
              <a:t> </a:t>
            </a:r>
          </a:p>
          <a:p>
            <a:pPr lvl="2"/>
            <a:r>
              <a:rPr lang="en-IN" dirty="0">
                <a:effectLst/>
              </a:rPr>
              <a:t>Provides </a:t>
            </a:r>
            <a:r>
              <a:rPr lang="en-IN" dirty="0">
                <a:solidFill>
                  <a:srgbClr val="0070C0"/>
                </a:solidFill>
                <a:effectLst/>
              </a:rPr>
              <a:t>high availability and scalability </a:t>
            </a:r>
            <a:r>
              <a:rPr lang="en-IN" dirty="0">
                <a:effectLst/>
              </a:rPr>
              <a:t>for your application by ensuring requests reach healthy instances. </a:t>
            </a:r>
          </a:p>
          <a:p>
            <a:pPr lvl="2"/>
            <a:r>
              <a:rPr lang="en-IN" dirty="0">
                <a:effectLst/>
              </a:rPr>
              <a:t>Simplifies backend management by </a:t>
            </a:r>
            <a:r>
              <a:rPr lang="en-IN" dirty="0">
                <a:solidFill>
                  <a:srgbClr val="0070C0"/>
                </a:solidFill>
                <a:effectLst/>
              </a:rPr>
              <a:t>hiding individual instances from the load balancer configuration</a:t>
            </a:r>
            <a:r>
              <a:rPr lang="en-IN" dirty="0">
                <a:effectLst/>
              </a:rPr>
              <a:t> (you manage the backend service, not individual VMs).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3715D-9BAE-B984-ECF3-320677EA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345" y="3528322"/>
            <a:ext cx="3625110" cy="2462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8FCEA-019A-9E50-1639-BA0704347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293" y="2170235"/>
            <a:ext cx="3630162" cy="5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212369</TotalTime>
  <Words>14072</Words>
  <Application>Microsoft Macintosh PowerPoint</Application>
  <PresentationFormat>Custom</PresentationFormat>
  <Paragraphs>3891</Paragraphs>
  <Slides>193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193</vt:i4>
      </vt:variant>
    </vt:vector>
  </HeadingPairs>
  <TitlesOfParts>
    <vt:vector size="200" baseType="lpstr">
      <vt:lpstr>Arial</vt:lpstr>
      <vt:lpstr>Calibri</vt:lpstr>
      <vt:lpstr>Calibri Light</vt:lpstr>
      <vt:lpstr>Open Sans</vt:lpstr>
      <vt:lpstr>Roboto</vt:lpstr>
      <vt:lpstr>var(--devsite-code-font-family)</vt:lpstr>
      <vt:lpstr>Office Theme</vt:lpstr>
      <vt:lpstr>GCP Terraform on Google Cloud: DevOps SRE 30 Real-World Demos</vt:lpstr>
      <vt:lpstr>Terraform on Google Cloud</vt:lpstr>
      <vt:lpstr>Terraform on Google Cloud</vt:lpstr>
      <vt:lpstr>Terraform on Google Cloud</vt:lpstr>
      <vt:lpstr>GitHub Step-by-Step Documentation</vt:lpstr>
      <vt:lpstr>How are Terraform Configs organized ?</vt:lpstr>
      <vt:lpstr>GitHub Repository</vt:lpstr>
      <vt:lpstr>PowerPoint Presentation</vt:lpstr>
      <vt:lpstr>PowerPoint Presentation</vt:lpstr>
      <vt:lpstr>Terraform Fundamentals</vt:lpstr>
      <vt:lpstr>GCP External Regional Application Load Balancer</vt:lpstr>
      <vt:lpstr>GCP Cloud Router + Cloud NAT</vt:lpstr>
      <vt:lpstr>GCP MIG Update Policy</vt:lpstr>
      <vt:lpstr>GCP Load Balancer Self-signed SSL</vt:lpstr>
      <vt:lpstr>GCP Cloud DNS + Cloud Domains as Domain Registrar</vt:lpstr>
      <vt:lpstr>GCP Cloud DNS + AWS Route53 as Domain Registrar</vt:lpstr>
      <vt:lpstr>GCP Load Balancer + Context Path Routing</vt:lpstr>
      <vt:lpstr>GCP Load Balancer + Domain Name based Routing</vt:lpstr>
      <vt:lpstr>GCP Load Balancer + Header based Routing</vt:lpstr>
      <vt:lpstr>GCP Cloud Logging</vt:lpstr>
      <vt:lpstr>Cloud Logging + Cloud Monitoring</vt:lpstr>
      <vt:lpstr>GCP Cloud SQL Public IP</vt:lpstr>
      <vt:lpstr>PowerPoint Presentation</vt:lpstr>
      <vt:lpstr>GCP DNS TO DB  + LB (self-signed SSL) + Cloud SQL Public IP</vt:lpstr>
      <vt:lpstr>GCP DNS TO DB  + LB (Prod-grade SSL, Cloud DNS) + Cloud SQL Public IP</vt:lpstr>
      <vt:lpstr>GCP Cloud SQL Private IP </vt:lpstr>
      <vt:lpstr>GCP DNS TO DB  + LB (self-signed SSL) + Cloud SQL Private IP</vt:lpstr>
      <vt:lpstr>GCP DNS TO DB  + LB (Prod-grade SSL, Cloud DNS) + Cloud SQL Private IP</vt:lpstr>
      <vt:lpstr>PowerPoint Presentation</vt:lpstr>
      <vt:lpstr>Build a Local Terraform Module</vt:lpstr>
      <vt:lpstr>GCP DevOps for Terraform Configs</vt:lpstr>
      <vt:lpstr>GCP Global Application Load Balancer</vt:lpstr>
      <vt:lpstr>END OF INTRODUCTION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</vt:lpstr>
      <vt:lpstr>PowerPoint Presentation</vt:lpstr>
      <vt:lpstr>Terraform Language Basics - Files</vt:lpstr>
      <vt:lpstr>Terraform Language Basics - Configuration Syntax</vt:lpstr>
      <vt:lpstr>Terraform Language Basics - Configuration Syntax</vt:lpstr>
      <vt:lpstr>Terraform Language Basics - Configuration Syntax</vt:lpstr>
      <vt:lpstr>Terraform Language Basics -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 State</vt:lpstr>
      <vt:lpstr>Desired &amp; Current Terraform States</vt:lpstr>
      <vt:lpstr>PowerPoint Presentation</vt:lpstr>
      <vt:lpstr>Resource Meta-Arguments</vt:lpstr>
      <vt:lpstr>Terraform Multiple Providers</vt:lpstr>
      <vt:lpstr>Terraform Multiple Providers</vt:lpstr>
      <vt:lpstr>Terraform Multiple Providers</vt:lpstr>
      <vt:lpstr>What are we going to learn?</vt:lpstr>
      <vt:lpstr>PowerPoint Presentation</vt:lpstr>
      <vt:lpstr>Terraform Input Variables</vt:lpstr>
      <vt:lpstr>What are we going to learn?</vt:lpstr>
      <vt:lpstr>Terraform Output Values</vt:lpstr>
      <vt:lpstr>What are we going to learn?</vt:lpstr>
      <vt:lpstr>PowerPoint Presentation</vt:lpstr>
      <vt:lpstr>Terraform Meta-Argument: count</vt:lpstr>
      <vt:lpstr>Terraform Meta-argument: count</vt:lpstr>
      <vt:lpstr>Terraform: For expression</vt:lpstr>
      <vt:lpstr>What are we going to learn?</vt:lpstr>
      <vt:lpstr>PowerPoint Presentation</vt:lpstr>
      <vt:lpstr>Terraform Data sources</vt:lpstr>
      <vt:lpstr>What are we going to learn?</vt:lpstr>
      <vt:lpstr>PowerPoint Presentation</vt:lpstr>
      <vt:lpstr>Terraform Meta-Argument: for_each</vt:lpstr>
      <vt:lpstr>Terraform Meta-argument: for_each</vt:lpstr>
      <vt:lpstr>What are we going to learn?</vt:lpstr>
      <vt:lpstr>Terraform Meta-argument: for_each</vt:lpstr>
      <vt:lpstr>What are we going to learn?</vt:lpstr>
      <vt:lpstr>PowerPoint Presentation</vt:lpstr>
      <vt:lpstr>Terraform Local Values</vt:lpstr>
      <vt:lpstr>What are we going to learn?</vt:lpstr>
      <vt:lpstr>PowerPoint Presentation</vt:lpstr>
      <vt:lpstr>Managed Instance Groups</vt:lpstr>
      <vt:lpstr>What are we going to learn?</vt:lpstr>
      <vt:lpstr>PowerPoint Presentation</vt:lpstr>
      <vt:lpstr>GCP Cloud Load Balancing</vt:lpstr>
      <vt:lpstr>Google Cloud Load Balancing - Types</vt:lpstr>
      <vt:lpstr>Google Cloud Load Balancing - Terminology</vt:lpstr>
      <vt:lpstr>GCP External Regional Application Load Balancer</vt:lpstr>
      <vt:lpstr>Google Cloud Load Balancing - Terminology</vt:lpstr>
      <vt:lpstr>Google Cloud Load Balancing - Terminology</vt:lpstr>
      <vt:lpstr>Google Cloud Load Balancing - Terminology</vt:lpstr>
      <vt:lpstr>Google Cloud Load Balancing - Terminology</vt:lpstr>
      <vt:lpstr>What are we going to learn?</vt:lpstr>
      <vt:lpstr>PowerPoint Presentation</vt:lpstr>
      <vt:lpstr>GCP Cloud Router + Cloud NAT</vt:lpstr>
      <vt:lpstr>What are we going to learn?</vt:lpstr>
      <vt:lpstr>PowerPoint Presentation</vt:lpstr>
      <vt:lpstr>GCP MIG Update Policy</vt:lpstr>
      <vt:lpstr>What are we going to learn?</vt:lpstr>
      <vt:lpstr>PowerPoint Presentation</vt:lpstr>
      <vt:lpstr>GCP Load Balancer Self-signed SSL</vt:lpstr>
      <vt:lpstr>What are we going to learn?</vt:lpstr>
      <vt:lpstr>PowerPoint Presentation</vt:lpstr>
      <vt:lpstr>PowerPoint Presentation</vt:lpstr>
      <vt:lpstr>Google Cloud Domains</vt:lpstr>
      <vt:lpstr>Google Cloud Domains</vt:lpstr>
      <vt:lpstr>PowerPoint Presentation</vt:lpstr>
      <vt:lpstr>Google Cloud DNS</vt:lpstr>
      <vt:lpstr>Google Cloud DNS - Terminology</vt:lpstr>
      <vt:lpstr>Google Cloud DNS - Terminology</vt:lpstr>
      <vt:lpstr>Google Cloud DNS - Features</vt:lpstr>
      <vt:lpstr>Google Cloud DNS - Features</vt:lpstr>
      <vt:lpstr>PowerPoint Presentation</vt:lpstr>
      <vt:lpstr>GCP Cloud DNS + Cloud Domains as Domain Registrar</vt:lpstr>
      <vt:lpstr>What are we going to learn?</vt:lpstr>
      <vt:lpstr>GCP Cloud DNS + AWS Route53 as Domain Registrar</vt:lpstr>
      <vt:lpstr>What are we going to learn?</vt:lpstr>
      <vt:lpstr>PowerPoint Presentation</vt:lpstr>
      <vt:lpstr>GCP Load Balancer + Context Path Routing</vt:lpstr>
      <vt:lpstr>What are we going to learn?</vt:lpstr>
      <vt:lpstr>PowerPoint Presentation</vt:lpstr>
      <vt:lpstr>GCP Load Balancer + Domain Name based Routing</vt:lpstr>
      <vt:lpstr>What are we going to learn?</vt:lpstr>
      <vt:lpstr>PowerPoint Presentation</vt:lpstr>
      <vt:lpstr>GCP Load Balancer + Header based Routing</vt:lpstr>
      <vt:lpstr>What are we going to learn?</vt:lpstr>
      <vt:lpstr>PowerPoint Presentation</vt:lpstr>
      <vt:lpstr>GCP Cloud Logging</vt:lpstr>
      <vt:lpstr>What are we going to learn?</vt:lpstr>
      <vt:lpstr>PowerPoint Presentation</vt:lpstr>
      <vt:lpstr>Cloud Logging + Cloud Monitoring</vt:lpstr>
      <vt:lpstr>What are we going to learn?</vt:lpstr>
      <vt:lpstr>PowerPoint Presentation</vt:lpstr>
      <vt:lpstr>Terraform Remote Backends</vt:lpstr>
      <vt:lpstr>GCP Cloud SQL Public IP</vt:lpstr>
      <vt:lpstr>What are we going to learn?</vt:lpstr>
      <vt:lpstr>PowerPoint Presentation</vt:lpstr>
      <vt:lpstr>PowerPoint Presentation</vt:lpstr>
      <vt:lpstr>GCP DNS TO DB  + LB (self-signed SSL) + Cloud SQL Public IP</vt:lpstr>
      <vt:lpstr>What are we going to learn?</vt:lpstr>
      <vt:lpstr>What are we going to learn?</vt:lpstr>
      <vt:lpstr>PowerPoint Presentation</vt:lpstr>
      <vt:lpstr>GCP DNS TO DB  + LB (Prod-grade SSL, Cloud DNS) + Cloud SQL Public IP</vt:lpstr>
      <vt:lpstr>What are we going to learn?</vt:lpstr>
      <vt:lpstr>What are we going to learn?</vt:lpstr>
      <vt:lpstr>PowerPoint Presentation</vt:lpstr>
      <vt:lpstr>GCP Cloud SQL Private IP </vt:lpstr>
      <vt:lpstr>What are we going to learn?</vt:lpstr>
      <vt:lpstr>PowerPoint Presentation</vt:lpstr>
      <vt:lpstr>GCP DNS TO DB  + LB (self-signed SSL) + Cloud SQL Private IP</vt:lpstr>
      <vt:lpstr>What are we going to learn?</vt:lpstr>
      <vt:lpstr>What are we going to learn?</vt:lpstr>
      <vt:lpstr>PowerPoint Presentation</vt:lpstr>
      <vt:lpstr>GCP DNS TO DB  + LB (Prod-grade SSL, Cloud DNS) + Cloud SQL Private IP</vt:lpstr>
      <vt:lpstr>What are we going to learn?</vt:lpstr>
      <vt:lpstr>What are we going to learn?</vt:lpstr>
      <vt:lpstr>PowerPoint Presentation</vt:lpstr>
      <vt:lpstr>Terraform Modules</vt:lpstr>
      <vt:lpstr>Terraform Modules</vt:lpstr>
      <vt:lpstr>Terraform Modules</vt:lpstr>
      <vt:lpstr>Terraform Modules</vt:lpstr>
      <vt:lpstr>PowerPoint Presentation</vt:lpstr>
      <vt:lpstr>What are we going to learn?</vt:lpstr>
      <vt:lpstr>PowerPoint Presentation</vt:lpstr>
      <vt:lpstr>Build a Local Terraform Module</vt:lpstr>
      <vt:lpstr>What are we going to learn?</vt:lpstr>
      <vt:lpstr>What are we going to learn?</vt:lpstr>
      <vt:lpstr>PowerPoint Presentation</vt:lpstr>
      <vt:lpstr>GCP DevOps for Terraform Configs</vt:lpstr>
      <vt:lpstr>GCP DevOps for Terraform Configs</vt:lpstr>
      <vt:lpstr>GCP DevOps for Terraform Configs</vt:lpstr>
      <vt:lpstr>GCP DevOps for Terraform Configs</vt:lpstr>
      <vt:lpstr>GCP DevOps for Terraform Configs</vt:lpstr>
      <vt:lpstr>GCP DevOps for Terraform Configs</vt:lpstr>
      <vt:lpstr>GCP DevOps for Terraform Configs</vt:lpstr>
      <vt:lpstr>GCP DevOps for Terraform Configs</vt:lpstr>
      <vt:lpstr>What are we going to learn?</vt:lpstr>
      <vt:lpstr>What are we going to learn?</vt:lpstr>
      <vt:lpstr>PowerPoint Presentation</vt:lpstr>
      <vt:lpstr>GCP Global Application Load Balancer</vt:lpstr>
      <vt:lpstr>GCP Global Application Load Balancer</vt:lpstr>
      <vt:lpstr>What are we going to learn?</vt:lpstr>
      <vt:lpstr>What are we going to learn?</vt:lpstr>
      <vt:lpstr>What are we going to learn?</vt:lpstr>
      <vt:lpstr>ANYTHING AFTER THIS SLIDE IS NON-LIVE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stacksimplify Team</cp:lastModifiedBy>
  <cp:revision>8</cp:revision>
  <cp:lastPrinted>2021-07-02T11:42:58Z</cp:lastPrinted>
  <dcterms:created xsi:type="dcterms:W3CDTF">2019-11-12T03:20:49Z</dcterms:created>
  <dcterms:modified xsi:type="dcterms:W3CDTF">2024-07-11T13:40:49Z</dcterms:modified>
</cp:coreProperties>
</file>